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7" r:id="rId4"/>
    <p:sldId id="259" r:id="rId5"/>
    <p:sldId id="272" r:id="rId6"/>
    <p:sldId id="260" r:id="rId7"/>
    <p:sldId id="261" r:id="rId8"/>
    <p:sldId id="263" r:id="rId9"/>
    <p:sldId id="262" r:id="rId10"/>
    <p:sldId id="268" r:id="rId11"/>
    <p:sldId id="269" r:id="rId12"/>
    <p:sldId id="270" r:id="rId13"/>
    <p:sldId id="271" r:id="rId14"/>
    <p:sldId id="264" r:id="rId15"/>
    <p:sldId id="265"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87" d="100"/>
          <a:sy n="87" d="100"/>
        </p:scale>
        <p:origin x="-4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2C449EC-E15E-4E88-B91F-4AE20E6FC18B}"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1725340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449EC-E15E-4E88-B91F-4AE20E6FC18B}"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2732409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2C449EC-E15E-4E88-B91F-4AE20E6FC18B}"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29802733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2C449EC-E15E-4E88-B91F-4AE20E6FC18B}"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27884836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2C449EC-E15E-4E88-B91F-4AE20E6FC18B}" type="datetimeFigureOut">
              <a:rPr lang="en-GB" smtClean="0"/>
              <a:t>27/02/2026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3914700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2C449EC-E15E-4E88-B91F-4AE20E6FC18B}" type="datetimeFigureOut">
              <a:rPr lang="en-GB" smtClean="0"/>
              <a:t>27/02/2026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2116079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C449EC-E15E-4E88-B91F-4AE20E6FC18B}" type="datetimeFigureOut">
              <a:rPr lang="en-GB" smtClean="0"/>
              <a:t>27/02/2026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20049625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C449EC-E15E-4E88-B91F-4AE20E6FC18B}"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35891780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C449EC-E15E-4E88-B91F-4AE20E6FC18B}" type="datetimeFigureOut">
              <a:rPr lang="en-GB" smtClean="0"/>
              <a:t>27/02/2026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8662226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449EC-E15E-4E88-B91F-4AE20E6FC18B}"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1988173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2C449EC-E15E-4E88-B91F-4AE20E6FC18B}" type="datetimeFigureOut">
              <a:rPr lang="en-GB" smtClean="0"/>
              <a:t>27/02/2026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A624AA4-3421-4618-8FD9-1281B0B54C92}" type="slidenum">
              <a:rPr lang="en-GB" smtClean="0"/>
              <a:t>‹#›</a:t>
            </a:fld>
            <a:endParaRPr lang="en-GB"/>
          </a:p>
        </p:txBody>
      </p:sp>
    </p:spTree>
    <p:extLst>
      <p:ext uri="{BB962C8B-B14F-4D97-AF65-F5344CB8AC3E}">
        <p14:creationId xmlns:p14="http://schemas.microsoft.com/office/powerpoint/2010/main" val="490453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67000"/>
              </a:schemeClr>
            </a:gs>
            <a:gs pos="34000">
              <a:schemeClr val="accent2">
                <a:lumMod val="97000"/>
                <a:lumOff val="3000"/>
              </a:schemeClr>
            </a:gs>
            <a:gs pos="100000">
              <a:schemeClr val="accent2">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C449EC-E15E-4E88-B91F-4AE20E6FC18B}" type="datetimeFigureOut">
              <a:rPr lang="en-GB" smtClean="0"/>
              <a:t>27/02/2026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624AA4-3421-4618-8FD9-1281B0B54C92}" type="slidenum">
              <a:rPr lang="en-GB" smtClean="0"/>
              <a:t>‹#›</a:t>
            </a:fld>
            <a:endParaRPr lang="en-GB"/>
          </a:p>
        </p:txBody>
      </p:sp>
    </p:spTree>
    <p:extLst>
      <p:ext uri="{BB962C8B-B14F-4D97-AF65-F5344CB8AC3E}">
        <p14:creationId xmlns:p14="http://schemas.microsoft.com/office/powerpoint/2010/main" val="23849239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705099" y="228600"/>
            <a:ext cx="7036777" cy="1533525"/>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TextBox 3"/>
          <p:cNvSpPr txBox="1"/>
          <p:nvPr/>
        </p:nvSpPr>
        <p:spPr>
          <a:xfrm>
            <a:off x="2981325" y="400050"/>
            <a:ext cx="7077075" cy="120032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3200" b="1" u="sng" dirty="0">
                <a:latin typeface="Kinetic Letters" panose="00000500000000000000" pitchFamily="50" charset="0"/>
              </a:rPr>
              <a:t>Wednesday 24</a:t>
            </a:r>
            <a:r>
              <a:rPr lang="en-GB" sz="3200" b="1" u="sng" baseline="30000" dirty="0">
                <a:latin typeface="Kinetic Letters" panose="00000500000000000000" pitchFamily="50" charset="0"/>
              </a:rPr>
              <a:t>th</a:t>
            </a:r>
            <a:r>
              <a:rPr lang="en-GB" sz="3200" b="1" u="sng" dirty="0">
                <a:latin typeface="Kinetic Letters" panose="00000500000000000000" pitchFamily="50" charset="0"/>
              </a:rPr>
              <a:t> – Friday 26</a:t>
            </a:r>
            <a:r>
              <a:rPr lang="en-GB" sz="3200" b="1" u="sng" baseline="30000" dirty="0">
                <a:latin typeface="Kinetic Letters" panose="00000500000000000000" pitchFamily="50" charset="0"/>
              </a:rPr>
              <a:t>th</a:t>
            </a:r>
            <a:r>
              <a:rPr lang="en-GB" sz="3200" b="1" u="sng" dirty="0">
                <a:latin typeface="Kinetic Letters" panose="00000500000000000000" pitchFamily="50" charset="0"/>
              </a:rPr>
              <a:t> June 2026</a:t>
            </a:r>
            <a:endParaRPr lang="en-GB" sz="3200" dirty="0">
              <a:latin typeface="Kinetic Letters" panose="00000500000000000000" pitchFamily="50" charset="0"/>
            </a:endParaRPr>
          </a:p>
        </p:txBody>
      </p:sp>
      <p:sp>
        <p:nvSpPr>
          <p:cNvPr id="5" name="TextBox 4"/>
          <p:cNvSpPr txBox="1"/>
          <p:nvPr/>
        </p:nvSpPr>
        <p:spPr>
          <a:xfrm>
            <a:off x="209551" y="1704975"/>
            <a:ext cx="2857500" cy="4832092"/>
          </a:xfrm>
          <a:prstGeom prst="rect">
            <a:avLst/>
          </a:prstGeom>
          <a:noFill/>
        </p:spPr>
        <p:txBody>
          <a:bodyPr wrap="square" rtlCol="0">
            <a:spAutoFit/>
          </a:bodyPr>
          <a:lstStyle/>
          <a:p>
            <a:r>
              <a:rPr lang="en-GB" sz="2800" dirty="0" smtClean="0">
                <a:solidFill>
                  <a:schemeClr val="bg1"/>
                </a:solidFill>
                <a:latin typeface="Kinetic Letters" panose="00000500000000000000" pitchFamily="50" charset="0"/>
              </a:rPr>
              <a:t>Hands on experience of touch, feel and smell give young people the opportunity to take on new challenges that can help them back in the classroom and home. Often it is the first time away from home and an experience they will remember all their life. </a:t>
            </a:r>
            <a:endParaRPr lang="en-GB" sz="2800" dirty="0">
              <a:solidFill>
                <a:schemeClr val="bg1"/>
              </a:solidFill>
              <a:latin typeface="Kinetic Letters" panose="00000500000000000000" pitchFamily="50" charset="0"/>
            </a:endParaRPr>
          </a:p>
        </p:txBody>
      </p:sp>
      <p:sp>
        <p:nvSpPr>
          <p:cNvPr id="6" name="TextBox 5"/>
          <p:cNvSpPr txBox="1"/>
          <p:nvPr/>
        </p:nvSpPr>
        <p:spPr>
          <a:xfrm>
            <a:off x="8801100" y="1704975"/>
            <a:ext cx="2857500" cy="3416320"/>
          </a:xfrm>
          <a:prstGeom prst="rect">
            <a:avLst/>
          </a:prstGeom>
          <a:noFill/>
        </p:spPr>
        <p:txBody>
          <a:bodyPr wrap="square" rtlCol="0">
            <a:spAutoFit/>
          </a:bodyPr>
          <a:lstStyle/>
          <a:p>
            <a:r>
              <a:rPr lang="en-GB" sz="3600" dirty="0" smtClean="0">
                <a:solidFill>
                  <a:schemeClr val="bg1"/>
                </a:solidFill>
                <a:latin typeface="Kinetic Letters" panose="00000500000000000000" pitchFamily="50" charset="0"/>
              </a:rPr>
              <a:t>Outdoor learning develops team work, independence skills, new experiences, social and personal skills </a:t>
            </a:r>
            <a:endParaRPr lang="en-GB" sz="3600" dirty="0">
              <a:solidFill>
                <a:schemeClr val="bg1"/>
              </a:solidFill>
              <a:latin typeface="Kinetic Letters" panose="00000500000000000000" pitchFamily="50" charset="0"/>
            </a:endParaRPr>
          </a:p>
        </p:txBody>
      </p:sp>
      <p:pic>
        <p:nvPicPr>
          <p:cNvPr id="7" name="Picture 6"/>
          <p:cNvPicPr>
            <a:picLocks noChangeAspect="1"/>
          </p:cNvPicPr>
          <p:nvPr/>
        </p:nvPicPr>
        <p:blipFill>
          <a:blip r:embed="rId2"/>
          <a:stretch>
            <a:fillRect/>
          </a:stretch>
        </p:blipFill>
        <p:spPr>
          <a:xfrm>
            <a:off x="3070628" y="1858032"/>
            <a:ext cx="2682472" cy="1752752"/>
          </a:xfrm>
          <a:prstGeom prst="rect">
            <a:avLst/>
          </a:prstGeom>
        </p:spPr>
      </p:pic>
      <p:pic>
        <p:nvPicPr>
          <p:cNvPr id="8" name="Picture 7"/>
          <p:cNvPicPr>
            <a:picLocks noChangeAspect="1"/>
          </p:cNvPicPr>
          <p:nvPr/>
        </p:nvPicPr>
        <p:blipFill>
          <a:blip r:embed="rId3"/>
          <a:stretch>
            <a:fillRect/>
          </a:stretch>
        </p:blipFill>
        <p:spPr>
          <a:xfrm>
            <a:off x="5891211" y="1858032"/>
            <a:ext cx="2670423" cy="1752752"/>
          </a:xfrm>
          <a:prstGeom prst="rect">
            <a:avLst/>
          </a:prstGeom>
        </p:spPr>
      </p:pic>
      <p:pic>
        <p:nvPicPr>
          <p:cNvPr id="9" name="Picture 8"/>
          <p:cNvPicPr>
            <a:picLocks noChangeAspect="1"/>
          </p:cNvPicPr>
          <p:nvPr/>
        </p:nvPicPr>
        <p:blipFill>
          <a:blip r:embed="rId4"/>
          <a:stretch>
            <a:fillRect/>
          </a:stretch>
        </p:blipFill>
        <p:spPr>
          <a:xfrm>
            <a:off x="3034444" y="4121021"/>
            <a:ext cx="2718656" cy="1764426"/>
          </a:xfrm>
          <a:prstGeom prst="rect">
            <a:avLst/>
          </a:prstGeom>
        </p:spPr>
      </p:pic>
      <p:pic>
        <p:nvPicPr>
          <p:cNvPr id="10" name="Picture 9"/>
          <p:cNvPicPr>
            <a:picLocks noChangeAspect="1"/>
          </p:cNvPicPr>
          <p:nvPr/>
        </p:nvPicPr>
        <p:blipFill>
          <a:blip r:embed="rId5"/>
          <a:stretch>
            <a:fillRect/>
          </a:stretch>
        </p:blipFill>
        <p:spPr>
          <a:xfrm>
            <a:off x="5891211" y="4074204"/>
            <a:ext cx="2294427" cy="1840983"/>
          </a:xfrm>
          <a:prstGeom prst="rect">
            <a:avLst/>
          </a:prstGeom>
        </p:spPr>
      </p:pic>
    </p:spTree>
    <p:extLst>
      <p:ext uri="{BB962C8B-B14F-4D97-AF65-F5344CB8AC3E}">
        <p14:creationId xmlns:p14="http://schemas.microsoft.com/office/powerpoint/2010/main" val="4224938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0538" y="325315"/>
            <a:ext cx="7130562" cy="143681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3" name="TextBox 2"/>
          <p:cNvSpPr txBox="1"/>
          <p:nvPr/>
        </p:nvSpPr>
        <p:spPr>
          <a:xfrm>
            <a:off x="1802423" y="400050"/>
            <a:ext cx="6998677" cy="1261884"/>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3600" b="1" u="sng" dirty="0">
                <a:latin typeface="Kinetic Letters" panose="00000500000000000000" pitchFamily="50" charset="0"/>
              </a:rPr>
              <a:t>Wednesday 24</a:t>
            </a:r>
            <a:r>
              <a:rPr lang="en-GB" sz="3600" b="1" u="sng" baseline="30000" dirty="0">
                <a:latin typeface="Kinetic Letters" panose="00000500000000000000" pitchFamily="50" charset="0"/>
              </a:rPr>
              <a:t>th</a:t>
            </a:r>
            <a:r>
              <a:rPr lang="en-GB" sz="3600" b="1" u="sng" dirty="0">
                <a:latin typeface="Kinetic Letters" panose="00000500000000000000" pitchFamily="50" charset="0"/>
              </a:rPr>
              <a:t> – Friday 26</a:t>
            </a:r>
            <a:r>
              <a:rPr lang="en-GB" sz="3600" b="1" u="sng" baseline="30000" dirty="0">
                <a:latin typeface="Kinetic Letters" panose="00000500000000000000" pitchFamily="50" charset="0"/>
              </a:rPr>
              <a:t>th</a:t>
            </a:r>
            <a:r>
              <a:rPr lang="en-GB" sz="3600" b="1" u="sng" dirty="0">
                <a:latin typeface="Kinetic Letters" panose="00000500000000000000" pitchFamily="50" charset="0"/>
              </a:rPr>
              <a:t> June 2026</a:t>
            </a:r>
            <a:endParaRPr lang="en-GB" sz="3600" dirty="0">
              <a:latin typeface="Kinetic Letters" panose="00000500000000000000" pitchFamily="50" charset="0"/>
            </a:endParaRPr>
          </a:p>
        </p:txBody>
      </p:sp>
      <p:pic>
        <p:nvPicPr>
          <p:cNvPr id="4" name="Picture 3"/>
          <p:cNvPicPr>
            <a:picLocks noChangeAspect="1"/>
          </p:cNvPicPr>
          <p:nvPr/>
        </p:nvPicPr>
        <p:blipFill>
          <a:blip r:embed="rId2"/>
          <a:stretch>
            <a:fillRect/>
          </a:stretch>
        </p:blipFill>
        <p:spPr>
          <a:xfrm>
            <a:off x="1085445" y="2232782"/>
            <a:ext cx="9335309" cy="3939881"/>
          </a:xfrm>
          <a:prstGeom prst="rect">
            <a:avLst/>
          </a:prstGeom>
        </p:spPr>
      </p:pic>
    </p:spTree>
    <p:extLst>
      <p:ext uri="{BB962C8B-B14F-4D97-AF65-F5344CB8AC3E}">
        <p14:creationId xmlns:p14="http://schemas.microsoft.com/office/powerpoint/2010/main" val="2622031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70538"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3" name="TextBox 2"/>
          <p:cNvSpPr txBox="1"/>
          <p:nvPr/>
        </p:nvSpPr>
        <p:spPr>
          <a:xfrm>
            <a:off x="1802424" y="400051"/>
            <a:ext cx="6937130" cy="132343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4000" b="1" u="sng" dirty="0">
                <a:latin typeface="Kinetic Letters" panose="00000500000000000000" pitchFamily="50" charset="0"/>
              </a:rPr>
              <a:t>Wednesday 24</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 Friday 26</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June 2026</a:t>
            </a:r>
            <a:endParaRPr lang="en-GB" sz="4000" dirty="0">
              <a:latin typeface="Kinetic Letters" panose="00000500000000000000" pitchFamily="50" charset="0"/>
            </a:endParaRPr>
          </a:p>
        </p:txBody>
      </p:sp>
      <p:sp>
        <p:nvSpPr>
          <p:cNvPr id="5" name="TextBox 4"/>
          <p:cNvSpPr txBox="1"/>
          <p:nvPr/>
        </p:nvSpPr>
        <p:spPr>
          <a:xfrm>
            <a:off x="448408" y="2224454"/>
            <a:ext cx="11078307" cy="3539430"/>
          </a:xfrm>
          <a:prstGeom prst="rect">
            <a:avLst/>
          </a:prstGeom>
          <a:noFill/>
        </p:spPr>
        <p:txBody>
          <a:bodyPr wrap="square" rtlCol="0">
            <a:spAutoFit/>
          </a:bodyPr>
          <a:lstStyle/>
          <a:p>
            <a:r>
              <a:rPr lang="en-GB" sz="3200" dirty="0" smtClean="0">
                <a:latin typeface="Kinetic Letters" panose="00000500000000000000" pitchFamily="50" charset="0"/>
              </a:rPr>
              <a:t>Frank Chapman (</a:t>
            </a:r>
            <a:r>
              <a:rPr lang="en-GB" sz="3200" dirty="0" err="1" smtClean="0">
                <a:latin typeface="Kinetic Letters" panose="00000500000000000000" pitchFamily="50" charset="0"/>
              </a:rPr>
              <a:t>Bewdley</a:t>
            </a:r>
            <a:r>
              <a:rPr lang="en-GB" sz="3200" dirty="0" smtClean="0">
                <a:latin typeface="Kinetic Letters" panose="00000500000000000000" pitchFamily="50" charset="0"/>
              </a:rPr>
              <a:t>, Worcestershire)</a:t>
            </a:r>
          </a:p>
          <a:p>
            <a:endParaRPr lang="en-GB" sz="3200" dirty="0">
              <a:latin typeface="Kinetic Letters" panose="00000500000000000000" pitchFamily="50" charset="0"/>
            </a:endParaRPr>
          </a:p>
          <a:p>
            <a:r>
              <a:rPr lang="en-GB" sz="3200" dirty="0" smtClean="0">
                <a:latin typeface="Kinetic Letters" panose="00000500000000000000" pitchFamily="50" charset="0"/>
              </a:rPr>
              <a:t>Purpose built residential building ran by Sandwell Council which is why we use this centre along with </a:t>
            </a:r>
            <a:r>
              <a:rPr lang="en-GB" sz="3200" dirty="0" err="1" smtClean="0">
                <a:latin typeface="Kinetic Letters" panose="00000500000000000000" pitchFamily="50" charset="0"/>
              </a:rPr>
              <a:t>Edgmond</a:t>
            </a:r>
            <a:r>
              <a:rPr lang="en-GB" sz="3200" dirty="0" smtClean="0">
                <a:latin typeface="Kinetic Letters" panose="00000500000000000000" pitchFamily="50" charset="0"/>
              </a:rPr>
              <a:t> Hall </a:t>
            </a:r>
          </a:p>
          <a:p>
            <a:endParaRPr lang="en-GB" sz="3200" dirty="0">
              <a:latin typeface="Kinetic Letters" panose="00000500000000000000" pitchFamily="50" charset="0"/>
            </a:endParaRPr>
          </a:p>
          <a:p>
            <a:endParaRPr lang="en-GB" sz="3200" dirty="0">
              <a:latin typeface="Kinetic Letters" panose="00000500000000000000" pitchFamily="50" charset="0"/>
            </a:endParaRPr>
          </a:p>
          <a:p>
            <a:r>
              <a:rPr lang="en-GB" sz="3200" dirty="0" smtClean="0">
                <a:latin typeface="Kinetic Letters" panose="00000500000000000000" pitchFamily="50" charset="0"/>
              </a:rPr>
              <a:t>http://frankchapmancentre.co.uk</a:t>
            </a:r>
            <a:endParaRPr lang="en-GB" sz="3200" dirty="0">
              <a:latin typeface="Kinetic Letters" panose="00000500000000000000" pitchFamily="50" charset="0"/>
            </a:endParaRPr>
          </a:p>
        </p:txBody>
      </p:sp>
    </p:spTree>
    <p:extLst>
      <p:ext uri="{BB962C8B-B14F-4D97-AF65-F5344CB8AC3E}">
        <p14:creationId xmlns:p14="http://schemas.microsoft.com/office/powerpoint/2010/main" val="3895272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t="13237"/>
          <a:stretch/>
        </p:blipFill>
        <p:spPr>
          <a:xfrm>
            <a:off x="1044753" y="1011115"/>
            <a:ext cx="9549978" cy="5612737"/>
          </a:xfrm>
          <a:prstGeom prst="rect">
            <a:avLst/>
          </a:prstGeom>
        </p:spPr>
      </p:pic>
      <p:sp>
        <p:nvSpPr>
          <p:cNvPr id="2" name="TextBox 1"/>
          <p:cNvSpPr txBox="1"/>
          <p:nvPr/>
        </p:nvSpPr>
        <p:spPr>
          <a:xfrm>
            <a:off x="597877" y="228600"/>
            <a:ext cx="5099538" cy="646331"/>
          </a:xfrm>
          <a:prstGeom prst="rect">
            <a:avLst/>
          </a:prstGeom>
          <a:noFill/>
        </p:spPr>
        <p:txBody>
          <a:bodyPr wrap="square" rtlCol="0">
            <a:spAutoFit/>
          </a:bodyPr>
          <a:lstStyle/>
          <a:p>
            <a:r>
              <a:rPr lang="en-GB" sz="3600" dirty="0" smtClean="0">
                <a:latin typeface="Kinetic Letters" panose="00000500000000000000" pitchFamily="50" charset="0"/>
              </a:rPr>
              <a:t>Example Frank Chapman Timetable </a:t>
            </a:r>
            <a:endParaRPr lang="en-GB" sz="3600" dirty="0">
              <a:latin typeface="Kinetic Letters" panose="00000500000000000000" pitchFamily="50" charset="0"/>
            </a:endParaRPr>
          </a:p>
        </p:txBody>
      </p:sp>
    </p:spTree>
    <p:extLst>
      <p:ext uri="{BB962C8B-B14F-4D97-AF65-F5344CB8AC3E}">
        <p14:creationId xmlns:p14="http://schemas.microsoft.com/office/powerpoint/2010/main" val="378123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7877" y="228600"/>
            <a:ext cx="5099538" cy="646331"/>
          </a:xfrm>
          <a:prstGeom prst="rect">
            <a:avLst/>
          </a:prstGeom>
          <a:noFill/>
        </p:spPr>
        <p:txBody>
          <a:bodyPr wrap="square" rtlCol="0">
            <a:spAutoFit/>
          </a:bodyPr>
          <a:lstStyle/>
          <a:p>
            <a:r>
              <a:rPr lang="en-GB" sz="3600" dirty="0" smtClean="0">
                <a:latin typeface="Kinetic Letters" panose="00000500000000000000" pitchFamily="50" charset="0"/>
              </a:rPr>
              <a:t>Staff</a:t>
            </a:r>
            <a:endParaRPr lang="en-GB" sz="3600" dirty="0">
              <a:latin typeface="Kinetic Letters" panose="00000500000000000000" pitchFamily="50" charset="0"/>
            </a:endParaRPr>
          </a:p>
        </p:txBody>
      </p:sp>
      <p:sp>
        <p:nvSpPr>
          <p:cNvPr id="4" name="Rectangle 3"/>
          <p:cNvSpPr/>
          <p:nvPr/>
        </p:nvSpPr>
        <p:spPr>
          <a:xfrm>
            <a:off x="776653" y="1496843"/>
            <a:ext cx="9841523" cy="3785652"/>
          </a:xfrm>
          <a:prstGeom prst="rect">
            <a:avLst/>
          </a:prstGeom>
        </p:spPr>
        <p:txBody>
          <a:bodyPr wrap="square">
            <a:spAutoFit/>
          </a:bodyPr>
          <a:lstStyle/>
          <a:p>
            <a:r>
              <a:rPr lang="en-GB" sz="4800" dirty="0" smtClean="0">
                <a:latin typeface="Kinetic Letters" panose="00000500000000000000" pitchFamily="50" charset="0"/>
                <a:ea typeface="Calibri" panose="020F0502020204030204" pitchFamily="34" charset="0"/>
                <a:cs typeface="Times New Roman" panose="02020603050405020304" pitchFamily="18" charset="0"/>
              </a:rPr>
              <a:t>The staff </a:t>
            </a:r>
            <a:r>
              <a:rPr lang="en-GB" sz="4800" dirty="0">
                <a:latin typeface="Kinetic Letters" panose="00000500000000000000" pitchFamily="50" charset="0"/>
                <a:ea typeface="Calibri" panose="020F0502020204030204" pitchFamily="34" charset="0"/>
                <a:cs typeface="Times New Roman" panose="02020603050405020304" pitchFamily="18" charset="0"/>
              </a:rPr>
              <a:t>attending with the children are</a:t>
            </a:r>
            <a:r>
              <a:rPr lang="en-GB" sz="4800" i="1" dirty="0">
                <a:latin typeface="Kinetic Letters" panose="00000500000000000000" pitchFamily="50" charset="0"/>
                <a:ea typeface="Calibri" panose="020F0502020204030204" pitchFamily="34" charset="0"/>
                <a:cs typeface="Times New Roman" panose="02020603050405020304" pitchFamily="18" charset="0"/>
              </a:rPr>
              <a:t>: </a:t>
            </a:r>
            <a:endParaRPr lang="en-GB" sz="4800" i="1" dirty="0" smtClean="0">
              <a:latin typeface="Kinetic Letters" panose="00000500000000000000" pitchFamily="50" charset="0"/>
              <a:ea typeface="Calibri" panose="020F0502020204030204" pitchFamily="34" charset="0"/>
              <a:cs typeface="Times New Roman" panose="02020603050405020304" pitchFamily="18" charset="0"/>
            </a:endParaRPr>
          </a:p>
          <a:p>
            <a:endParaRPr lang="en-GB" sz="4800" i="1" dirty="0">
              <a:latin typeface="Kinetic Letters" panose="00000500000000000000" pitchFamily="50" charset="0"/>
              <a:ea typeface="Calibri" panose="020F0502020204030204" pitchFamily="34" charset="0"/>
              <a:cs typeface="Times New Roman" panose="02020603050405020304" pitchFamily="18" charset="0"/>
            </a:endParaRPr>
          </a:p>
          <a:p>
            <a:r>
              <a:rPr lang="en-GB" sz="4800" i="1" dirty="0" smtClean="0">
                <a:latin typeface="Kinetic Letters" panose="00000500000000000000" pitchFamily="50" charset="0"/>
                <a:ea typeface="Calibri" panose="020F0502020204030204" pitchFamily="34" charset="0"/>
                <a:cs typeface="Times New Roman" panose="02020603050405020304" pitchFamily="18" charset="0"/>
              </a:rPr>
              <a:t>Mrs Read</a:t>
            </a:r>
          </a:p>
          <a:p>
            <a:r>
              <a:rPr lang="en-GB" sz="4800" i="1" dirty="0" smtClean="0">
                <a:latin typeface="Kinetic Letters" panose="00000500000000000000" pitchFamily="50" charset="0"/>
                <a:ea typeface="Calibri" panose="020F0502020204030204" pitchFamily="34" charset="0"/>
                <a:cs typeface="Times New Roman" panose="02020603050405020304" pitchFamily="18" charset="0"/>
              </a:rPr>
              <a:t>Miss Stokes</a:t>
            </a:r>
          </a:p>
          <a:p>
            <a:r>
              <a:rPr lang="en-GB" sz="4800" i="1" dirty="0" smtClean="0">
                <a:latin typeface="Kinetic Letters" panose="00000500000000000000" pitchFamily="50" charset="0"/>
                <a:ea typeface="Calibri" panose="020F0502020204030204" pitchFamily="34" charset="0"/>
                <a:cs typeface="Times New Roman" panose="02020603050405020304" pitchFamily="18" charset="0"/>
              </a:rPr>
              <a:t>More TBC</a:t>
            </a:r>
          </a:p>
        </p:txBody>
      </p:sp>
    </p:spTree>
    <p:extLst>
      <p:ext uri="{BB962C8B-B14F-4D97-AF65-F5344CB8AC3E}">
        <p14:creationId xmlns:p14="http://schemas.microsoft.com/office/powerpoint/2010/main" val="3434279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0969" y="77701"/>
            <a:ext cx="10410091" cy="6687537"/>
          </a:xfrm>
          <a:prstGeom prst="rect">
            <a:avLst/>
          </a:prstGeom>
        </p:spPr>
      </p:pic>
    </p:spTree>
    <p:extLst>
      <p:ext uri="{BB962C8B-B14F-4D97-AF65-F5344CB8AC3E}">
        <p14:creationId xmlns:p14="http://schemas.microsoft.com/office/powerpoint/2010/main" val="3458340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6117" y="618837"/>
            <a:ext cx="7277425" cy="5606117"/>
          </a:xfrm>
          <a:prstGeom prst="rect">
            <a:avLst/>
          </a:prstGeom>
        </p:spPr>
      </p:pic>
      <p:pic>
        <p:nvPicPr>
          <p:cNvPr id="3" name="Picture 2"/>
          <p:cNvPicPr>
            <a:picLocks noChangeAspect="1"/>
          </p:cNvPicPr>
          <p:nvPr/>
        </p:nvPicPr>
        <p:blipFill>
          <a:blip r:embed="rId3"/>
          <a:stretch>
            <a:fillRect/>
          </a:stretch>
        </p:blipFill>
        <p:spPr>
          <a:xfrm>
            <a:off x="8018817" y="618837"/>
            <a:ext cx="3587029" cy="5586356"/>
          </a:xfrm>
          <a:prstGeom prst="rect">
            <a:avLst/>
          </a:prstGeom>
        </p:spPr>
      </p:pic>
    </p:spTree>
    <p:extLst>
      <p:ext uri="{BB962C8B-B14F-4D97-AF65-F5344CB8AC3E}">
        <p14:creationId xmlns:p14="http://schemas.microsoft.com/office/powerpoint/2010/main" val="1760392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61747" y="72889"/>
            <a:ext cx="8836269" cy="6711565"/>
          </a:xfrm>
          <a:prstGeom prst="rect">
            <a:avLst/>
          </a:prstGeom>
        </p:spPr>
      </p:pic>
    </p:spTree>
    <p:extLst>
      <p:ext uri="{BB962C8B-B14F-4D97-AF65-F5344CB8AC3E}">
        <p14:creationId xmlns:p14="http://schemas.microsoft.com/office/powerpoint/2010/main" val="2956165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Rectangle 2"/>
          <p:cNvSpPr/>
          <p:nvPr/>
        </p:nvSpPr>
        <p:spPr>
          <a:xfrm>
            <a:off x="2233245"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TextBox 3"/>
          <p:cNvSpPr txBox="1"/>
          <p:nvPr/>
        </p:nvSpPr>
        <p:spPr>
          <a:xfrm>
            <a:off x="2365131" y="400051"/>
            <a:ext cx="6937130" cy="1261884"/>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3600" b="1" u="sng" dirty="0">
                <a:latin typeface="Kinetic Letters" panose="00000500000000000000" pitchFamily="50" charset="0"/>
              </a:rPr>
              <a:t>Wednesday 24</a:t>
            </a:r>
            <a:r>
              <a:rPr lang="en-GB" sz="3600" b="1" u="sng" baseline="30000" dirty="0">
                <a:latin typeface="Kinetic Letters" panose="00000500000000000000" pitchFamily="50" charset="0"/>
              </a:rPr>
              <a:t>th</a:t>
            </a:r>
            <a:r>
              <a:rPr lang="en-GB" sz="3600" b="1" u="sng" dirty="0">
                <a:latin typeface="Kinetic Letters" panose="00000500000000000000" pitchFamily="50" charset="0"/>
              </a:rPr>
              <a:t> – Friday 26</a:t>
            </a:r>
            <a:r>
              <a:rPr lang="en-GB" sz="3600" b="1" u="sng" baseline="30000" dirty="0">
                <a:latin typeface="Kinetic Letters" panose="00000500000000000000" pitchFamily="50" charset="0"/>
              </a:rPr>
              <a:t>th</a:t>
            </a:r>
            <a:r>
              <a:rPr lang="en-GB" sz="3600" b="1" u="sng" dirty="0">
                <a:latin typeface="Kinetic Letters" panose="00000500000000000000" pitchFamily="50" charset="0"/>
              </a:rPr>
              <a:t> June 2026</a:t>
            </a:r>
            <a:endParaRPr lang="en-GB" sz="3600" dirty="0">
              <a:latin typeface="Kinetic Letters" panose="00000500000000000000" pitchFamily="50" charset="0"/>
            </a:endParaRPr>
          </a:p>
        </p:txBody>
      </p:sp>
      <p:sp>
        <p:nvSpPr>
          <p:cNvPr id="5" name="TextBox 4"/>
          <p:cNvSpPr txBox="1"/>
          <p:nvPr/>
        </p:nvSpPr>
        <p:spPr>
          <a:xfrm>
            <a:off x="356087" y="1921121"/>
            <a:ext cx="6264521" cy="4524315"/>
          </a:xfrm>
          <a:prstGeom prst="rect">
            <a:avLst/>
          </a:prstGeom>
          <a:noFill/>
        </p:spPr>
        <p:txBody>
          <a:bodyPr wrap="square" rtlCol="0">
            <a:spAutoFit/>
          </a:bodyPr>
          <a:lstStyle/>
          <a:p>
            <a:r>
              <a:rPr lang="en-GB" sz="3200" b="1" u="sng" dirty="0" smtClean="0">
                <a:latin typeface="Kinetic Letters" panose="00000500000000000000" pitchFamily="50" charset="0"/>
              </a:rPr>
              <a:t>What can my child bring/not bring to the centre?</a:t>
            </a:r>
          </a:p>
          <a:p>
            <a:endParaRPr lang="en-GB" sz="3200" b="1" u="sng" dirty="0">
              <a:latin typeface="Kinetic Letters" panose="00000500000000000000" pitchFamily="50" charset="0"/>
            </a:endParaRPr>
          </a:p>
          <a:p>
            <a:r>
              <a:rPr lang="en-GB" sz="3200" b="1" u="sng" dirty="0" smtClean="0">
                <a:latin typeface="Kinetic Letters" panose="00000500000000000000" pitchFamily="50" charset="0"/>
              </a:rPr>
              <a:t>Can</a:t>
            </a:r>
            <a:r>
              <a:rPr lang="en-GB" sz="3200" b="1" dirty="0" smtClean="0">
                <a:latin typeface="Kinetic Letters" panose="00000500000000000000" pitchFamily="50" charset="0"/>
              </a:rPr>
              <a:t>						</a:t>
            </a:r>
            <a:endParaRPr lang="en-GB" sz="3200" b="1" u="sng" dirty="0" smtClean="0">
              <a:latin typeface="Kinetic Letters" panose="00000500000000000000" pitchFamily="50" charset="0"/>
            </a:endParaRPr>
          </a:p>
          <a:p>
            <a:pPr marL="457200" indent="-457200">
              <a:buFont typeface="Arial" panose="020B0604020202020204" pitchFamily="34" charset="0"/>
              <a:buChar char="•"/>
            </a:pPr>
            <a:r>
              <a:rPr lang="en-GB" sz="3200" b="1" dirty="0" smtClean="0">
                <a:latin typeface="Kinetic Letters" panose="00000500000000000000" pitchFamily="50" charset="0"/>
              </a:rPr>
              <a:t>Lots of clothes – packed day by day  	</a:t>
            </a:r>
          </a:p>
          <a:p>
            <a:pPr marL="457200" indent="-457200">
              <a:buFont typeface="Arial" panose="020B0604020202020204" pitchFamily="34" charset="0"/>
              <a:buChar char="•"/>
            </a:pPr>
            <a:r>
              <a:rPr lang="en-GB" sz="3200" b="1" dirty="0" smtClean="0">
                <a:latin typeface="Kinetic Letters" panose="00000500000000000000" pitchFamily="50" charset="0"/>
              </a:rPr>
              <a:t>Teddies </a:t>
            </a:r>
          </a:p>
          <a:p>
            <a:pPr marL="457200" indent="-457200">
              <a:buFont typeface="Arial" panose="020B0604020202020204" pitchFamily="34" charset="0"/>
              <a:buChar char="•"/>
            </a:pPr>
            <a:r>
              <a:rPr lang="en-GB" sz="3200" b="1" dirty="0" smtClean="0">
                <a:latin typeface="Kinetic Letters" panose="00000500000000000000" pitchFamily="50" charset="0"/>
              </a:rPr>
              <a:t>Suitcase</a:t>
            </a:r>
          </a:p>
          <a:p>
            <a:pPr marL="457200" indent="-457200">
              <a:buFont typeface="Arial" panose="020B0604020202020204" pitchFamily="34" charset="0"/>
              <a:buChar char="•"/>
            </a:pPr>
            <a:r>
              <a:rPr lang="en-GB" sz="3200" b="1" dirty="0" smtClean="0">
                <a:latin typeface="Kinetic Letters" panose="00000500000000000000" pitchFamily="50" charset="0"/>
              </a:rPr>
              <a:t>Pillows </a:t>
            </a:r>
          </a:p>
          <a:p>
            <a:r>
              <a:rPr lang="en-GB" sz="3200" b="1" dirty="0" smtClean="0">
                <a:latin typeface="Kinetic Letters" panose="00000500000000000000" pitchFamily="50" charset="0"/>
              </a:rPr>
              <a:t> </a:t>
            </a:r>
            <a:endParaRPr lang="en-GB" sz="3200" dirty="0">
              <a:latin typeface="Kinetic Letters" panose="00000500000000000000" pitchFamily="50" charset="0"/>
            </a:endParaRPr>
          </a:p>
        </p:txBody>
      </p:sp>
      <p:sp>
        <p:nvSpPr>
          <p:cNvPr id="6" name="TextBox 5"/>
          <p:cNvSpPr txBox="1"/>
          <p:nvPr/>
        </p:nvSpPr>
        <p:spPr>
          <a:xfrm>
            <a:off x="6530484" y="3352282"/>
            <a:ext cx="6264521" cy="2062103"/>
          </a:xfrm>
          <a:prstGeom prst="rect">
            <a:avLst/>
          </a:prstGeom>
          <a:noFill/>
        </p:spPr>
        <p:txBody>
          <a:bodyPr wrap="square" rtlCol="0">
            <a:spAutoFit/>
          </a:bodyPr>
          <a:lstStyle/>
          <a:p>
            <a:r>
              <a:rPr lang="en-GB" sz="3200" b="1" u="sng" dirty="0" smtClean="0">
                <a:latin typeface="Kinetic Letters" panose="00000500000000000000" pitchFamily="50" charset="0"/>
              </a:rPr>
              <a:t>Can’t</a:t>
            </a:r>
          </a:p>
          <a:p>
            <a:pPr marL="457200" indent="-457200">
              <a:buFont typeface="Arial" panose="020B0604020202020204" pitchFamily="34" charset="0"/>
              <a:buChar char="•"/>
            </a:pPr>
            <a:r>
              <a:rPr lang="en-GB" sz="3200" b="1" dirty="0" smtClean="0">
                <a:latin typeface="Kinetic Letters" panose="00000500000000000000" pitchFamily="50" charset="0"/>
              </a:rPr>
              <a:t>Electronic device </a:t>
            </a:r>
          </a:p>
          <a:p>
            <a:pPr marL="457200" indent="-457200">
              <a:buFont typeface="Arial" panose="020B0604020202020204" pitchFamily="34" charset="0"/>
              <a:buChar char="•"/>
            </a:pPr>
            <a:r>
              <a:rPr lang="en-GB" sz="3200" b="1" dirty="0" smtClean="0">
                <a:latin typeface="Kinetic Letters" panose="00000500000000000000" pitchFamily="50" charset="0"/>
              </a:rPr>
              <a:t>Additional food </a:t>
            </a:r>
          </a:p>
          <a:p>
            <a:pPr marL="457200" indent="-457200">
              <a:buFont typeface="Arial" panose="020B0604020202020204" pitchFamily="34" charset="0"/>
              <a:buChar char="•"/>
            </a:pPr>
            <a:r>
              <a:rPr lang="en-GB" sz="3200" b="1" dirty="0" smtClean="0">
                <a:latin typeface="Kinetic Letters" panose="00000500000000000000" pitchFamily="50" charset="0"/>
              </a:rPr>
              <a:t>Additional money  </a:t>
            </a:r>
            <a:endParaRPr lang="en-GB" sz="3200" dirty="0">
              <a:latin typeface="Kinetic Letters" panose="00000500000000000000" pitchFamily="50" charset="0"/>
            </a:endParaRPr>
          </a:p>
        </p:txBody>
      </p:sp>
    </p:spTree>
    <p:extLst>
      <p:ext uri="{BB962C8B-B14F-4D97-AF65-F5344CB8AC3E}">
        <p14:creationId xmlns:p14="http://schemas.microsoft.com/office/powerpoint/2010/main" val="2042213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33245"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TextBox 3"/>
          <p:cNvSpPr txBox="1"/>
          <p:nvPr/>
        </p:nvSpPr>
        <p:spPr>
          <a:xfrm>
            <a:off x="2365131" y="400051"/>
            <a:ext cx="6937130" cy="132343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4000" b="1" u="sng" dirty="0">
                <a:latin typeface="Kinetic Letters" panose="00000500000000000000" pitchFamily="50" charset="0"/>
              </a:rPr>
              <a:t>Wednesday 24</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 Friday 26</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June 2026</a:t>
            </a:r>
            <a:endParaRPr lang="en-GB" sz="4000" dirty="0">
              <a:latin typeface="Kinetic Letters" panose="00000500000000000000" pitchFamily="50" charset="0"/>
            </a:endParaRPr>
          </a:p>
        </p:txBody>
      </p:sp>
      <p:sp>
        <p:nvSpPr>
          <p:cNvPr id="5" name="TextBox 4"/>
          <p:cNvSpPr txBox="1"/>
          <p:nvPr/>
        </p:nvSpPr>
        <p:spPr>
          <a:xfrm>
            <a:off x="369276" y="1723490"/>
            <a:ext cx="11183816" cy="3046988"/>
          </a:xfrm>
          <a:prstGeom prst="rect">
            <a:avLst/>
          </a:prstGeom>
          <a:noFill/>
        </p:spPr>
        <p:txBody>
          <a:bodyPr wrap="square" rtlCol="0">
            <a:spAutoFit/>
          </a:bodyPr>
          <a:lstStyle/>
          <a:p>
            <a:r>
              <a:rPr lang="en-GB" sz="3200" b="1" u="sng" dirty="0" smtClean="0">
                <a:latin typeface="Kinetic Letters" panose="00000500000000000000" pitchFamily="50" charset="0"/>
              </a:rPr>
              <a:t>Next steps </a:t>
            </a:r>
          </a:p>
          <a:p>
            <a:pPr marL="457200" indent="-457200">
              <a:buFontTx/>
              <a:buChar char="-"/>
            </a:pPr>
            <a:r>
              <a:rPr lang="en-GB" sz="3200" dirty="0" smtClean="0">
                <a:latin typeface="Kinetic Letters" panose="00000500000000000000" pitchFamily="50" charset="0"/>
              </a:rPr>
              <a:t>Deposit via </a:t>
            </a:r>
            <a:r>
              <a:rPr lang="en-GB" sz="3200" dirty="0" err="1" smtClean="0">
                <a:latin typeface="Kinetic Letters" panose="00000500000000000000" pitchFamily="50" charset="0"/>
              </a:rPr>
              <a:t>Arbor</a:t>
            </a:r>
            <a:r>
              <a:rPr lang="en-GB" sz="3200" dirty="0" smtClean="0">
                <a:latin typeface="Kinetic Letters" panose="00000500000000000000" pitchFamily="50" charset="0"/>
              </a:rPr>
              <a:t> and </a:t>
            </a:r>
            <a:r>
              <a:rPr lang="en-GB" sz="3200" dirty="0" smtClean="0">
                <a:latin typeface="Kinetic Letters" panose="00000500000000000000" pitchFamily="50" charset="0"/>
              </a:rPr>
              <a:t>consent letter </a:t>
            </a:r>
            <a:r>
              <a:rPr lang="en-GB" sz="3200" dirty="0" smtClean="0">
                <a:latin typeface="Kinetic Letters" panose="00000500000000000000" pitchFamily="50" charset="0"/>
              </a:rPr>
              <a:t>by Friday 27</a:t>
            </a:r>
            <a:r>
              <a:rPr lang="en-GB" sz="3200" baseline="30000" dirty="0" smtClean="0">
                <a:latin typeface="Kinetic Letters" panose="00000500000000000000" pitchFamily="50" charset="0"/>
              </a:rPr>
              <a:t>th</a:t>
            </a:r>
            <a:r>
              <a:rPr lang="en-GB" sz="3200" dirty="0" smtClean="0">
                <a:latin typeface="Kinetic Letters" panose="00000500000000000000" pitchFamily="50" charset="0"/>
              </a:rPr>
              <a:t> March.</a:t>
            </a:r>
          </a:p>
          <a:p>
            <a:pPr marL="457200" indent="-457200">
              <a:buFontTx/>
              <a:buChar char="-"/>
            </a:pPr>
            <a:r>
              <a:rPr lang="en-GB" sz="3200" dirty="0" err="1" smtClean="0">
                <a:latin typeface="Kinetic Letters" panose="00000500000000000000" pitchFamily="50" charset="0"/>
              </a:rPr>
              <a:t>Arbor</a:t>
            </a:r>
            <a:r>
              <a:rPr lang="en-GB" sz="3200" dirty="0" smtClean="0">
                <a:latin typeface="Kinetic Letters" panose="00000500000000000000" pitchFamily="50" charset="0"/>
              </a:rPr>
              <a:t> is open for payments on Monday 8am</a:t>
            </a:r>
            <a:endParaRPr lang="en-GB" sz="3200" dirty="0">
              <a:latin typeface="Kinetic Letters" panose="00000500000000000000" pitchFamily="50" charset="0"/>
            </a:endParaRPr>
          </a:p>
          <a:p>
            <a:pPr marL="457200" indent="-457200">
              <a:buFontTx/>
              <a:buChar char="-"/>
            </a:pPr>
            <a:r>
              <a:rPr lang="en-GB" sz="3200" dirty="0" smtClean="0">
                <a:latin typeface="Kinetic Letters" panose="00000500000000000000" pitchFamily="50" charset="0"/>
              </a:rPr>
              <a:t>Complete </a:t>
            </a:r>
            <a:r>
              <a:rPr lang="en-GB" sz="3200" dirty="0" smtClean="0">
                <a:latin typeface="Kinetic Letters" panose="00000500000000000000" pitchFamily="50" charset="0"/>
              </a:rPr>
              <a:t>forms </a:t>
            </a:r>
            <a:r>
              <a:rPr lang="en-GB" sz="3200" dirty="0" smtClean="0">
                <a:latin typeface="Kinetic Letters" panose="00000500000000000000" pitchFamily="50" charset="0"/>
              </a:rPr>
              <a:t>which will be sent out upon receipt of the deposit</a:t>
            </a:r>
            <a:r>
              <a:rPr lang="en-GB" sz="3200" dirty="0" smtClean="0">
                <a:latin typeface="Kinetic Letters" panose="00000500000000000000" pitchFamily="50" charset="0"/>
              </a:rPr>
              <a:t>. </a:t>
            </a:r>
            <a:endParaRPr lang="en-GB" sz="3200" dirty="0" smtClean="0">
              <a:latin typeface="Kinetic Letters" panose="00000500000000000000" pitchFamily="50" charset="0"/>
            </a:endParaRPr>
          </a:p>
          <a:p>
            <a:endParaRPr lang="en-GB" sz="3200" dirty="0" smtClean="0">
              <a:latin typeface="Kinetic Letters" panose="00000500000000000000" pitchFamily="50" charset="0"/>
            </a:endParaRPr>
          </a:p>
          <a:p>
            <a:r>
              <a:rPr lang="en-GB" sz="3200" b="1" dirty="0" smtClean="0">
                <a:latin typeface="Kinetic Letters" panose="00000500000000000000" pitchFamily="50" charset="0"/>
              </a:rPr>
              <a:t>Near the time: Second meeting</a:t>
            </a:r>
            <a:endParaRPr lang="en-GB" sz="3200" b="1" dirty="0" smtClean="0">
              <a:latin typeface="Kinetic Letters" panose="00000500000000000000" pitchFamily="50" charset="0"/>
            </a:endParaRPr>
          </a:p>
        </p:txBody>
      </p:sp>
    </p:spTree>
    <p:extLst>
      <p:ext uri="{BB962C8B-B14F-4D97-AF65-F5344CB8AC3E}">
        <p14:creationId xmlns:p14="http://schemas.microsoft.com/office/powerpoint/2010/main" val="27736933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33245"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TextBox 3"/>
          <p:cNvSpPr txBox="1"/>
          <p:nvPr/>
        </p:nvSpPr>
        <p:spPr>
          <a:xfrm>
            <a:off x="2365131" y="400051"/>
            <a:ext cx="6937130" cy="132343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4000" b="1" u="sng" dirty="0">
                <a:latin typeface="Kinetic Letters" panose="00000500000000000000" pitchFamily="50" charset="0"/>
              </a:rPr>
              <a:t>Wednesday 24</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 Friday 26</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June 2026</a:t>
            </a:r>
            <a:endParaRPr lang="en-GB" sz="4000" dirty="0">
              <a:latin typeface="Kinetic Letters" panose="00000500000000000000" pitchFamily="50" charset="0"/>
            </a:endParaRPr>
          </a:p>
        </p:txBody>
      </p:sp>
      <p:sp>
        <p:nvSpPr>
          <p:cNvPr id="5" name="TextBox 4"/>
          <p:cNvSpPr txBox="1"/>
          <p:nvPr/>
        </p:nvSpPr>
        <p:spPr>
          <a:xfrm>
            <a:off x="369276" y="1723490"/>
            <a:ext cx="11183816" cy="4647426"/>
          </a:xfrm>
          <a:prstGeom prst="rect">
            <a:avLst/>
          </a:prstGeom>
          <a:noFill/>
        </p:spPr>
        <p:txBody>
          <a:bodyPr wrap="square" rtlCol="0">
            <a:spAutoFit/>
          </a:bodyPr>
          <a:lstStyle/>
          <a:p>
            <a:r>
              <a:rPr lang="en-GB" sz="3200" b="1" u="sng" dirty="0" smtClean="0">
                <a:latin typeface="Kinetic Letters" panose="00000500000000000000" pitchFamily="50" charset="0"/>
              </a:rPr>
              <a:t>On the day</a:t>
            </a:r>
          </a:p>
          <a:p>
            <a:r>
              <a:rPr lang="en-GB" sz="2400" dirty="0">
                <a:latin typeface="Kinetic Letters" panose="00000500000000000000" pitchFamily="50" charset="0"/>
              </a:rPr>
              <a:t>Please arrive at school at the normal time</a:t>
            </a:r>
            <a:r>
              <a:rPr lang="en-GB" sz="2400" u="sng" dirty="0">
                <a:latin typeface="Kinetic Letters" panose="00000500000000000000" pitchFamily="50" charset="0"/>
              </a:rPr>
              <a:t> 8.45am-9.05am on </a:t>
            </a:r>
            <a:r>
              <a:rPr lang="en-GB" sz="2400" b="1" u="sng" dirty="0">
                <a:latin typeface="Kinetic Letters" panose="00000500000000000000" pitchFamily="50" charset="0"/>
              </a:rPr>
              <a:t>Wednesday </a:t>
            </a:r>
            <a:r>
              <a:rPr lang="en-GB" sz="2400" b="1" u="sng" dirty="0" smtClean="0">
                <a:latin typeface="Kinetic Letters" panose="00000500000000000000" pitchFamily="50" charset="0"/>
              </a:rPr>
              <a:t>24</a:t>
            </a:r>
            <a:r>
              <a:rPr lang="en-GB" sz="2400" b="1" u="sng" baseline="30000" dirty="0" smtClean="0">
                <a:latin typeface="Kinetic Letters" panose="00000500000000000000" pitchFamily="50" charset="0"/>
              </a:rPr>
              <a:t>th</a:t>
            </a:r>
            <a:r>
              <a:rPr lang="en-GB" sz="2400" b="1" u="sng" dirty="0" smtClean="0">
                <a:latin typeface="Kinetic Letters" panose="00000500000000000000" pitchFamily="50" charset="0"/>
              </a:rPr>
              <a:t> June </a:t>
            </a:r>
            <a:r>
              <a:rPr lang="en-GB" sz="2400" dirty="0" smtClean="0">
                <a:latin typeface="Kinetic Letters" panose="00000500000000000000" pitchFamily="50" charset="0"/>
              </a:rPr>
              <a:t>and </a:t>
            </a:r>
            <a:r>
              <a:rPr lang="en-GB" sz="2400" dirty="0">
                <a:latin typeface="Kinetic Letters" panose="00000500000000000000" pitchFamily="50" charset="0"/>
              </a:rPr>
              <a:t>make your way to the </a:t>
            </a:r>
            <a:r>
              <a:rPr lang="en-GB" sz="2400" b="1" u="sng" dirty="0">
                <a:latin typeface="Kinetic Letters" panose="00000500000000000000" pitchFamily="50" charset="0"/>
              </a:rPr>
              <a:t>REAR </a:t>
            </a:r>
            <a:r>
              <a:rPr lang="en-GB" sz="2400" dirty="0">
                <a:latin typeface="Kinetic Letters" panose="00000500000000000000" pitchFamily="50" charset="0"/>
              </a:rPr>
              <a:t>hall </a:t>
            </a:r>
            <a:r>
              <a:rPr lang="en-GB" sz="2400" dirty="0" smtClean="0">
                <a:latin typeface="Kinetic Letters" panose="00000500000000000000" pitchFamily="50" charset="0"/>
              </a:rPr>
              <a:t>door.</a:t>
            </a:r>
          </a:p>
          <a:p>
            <a:r>
              <a:rPr lang="en-GB" sz="2400" dirty="0" smtClean="0">
                <a:latin typeface="Kinetic Letters" panose="00000500000000000000" pitchFamily="50" charset="0"/>
              </a:rPr>
              <a:t>All </a:t>
            </a:r>
            <a:r>
              <a:rPr lang="en-GB" sz="2400" dirty="0">
                <a:latin typeface="Kinetic Letters" panose="00000500000000000000" pitchFamily="50" charset="0"/>
              </a:rPr>
              <a:t>children will need a </a:t>
            </a:r>
            <a:r>
              <a:rPr lang="en-GB" sz="2400" b="1" u="sng" dirty="0">
                <a:latin typeface="Kinetic Letters" panose="00000500000000000000" pitchFamily="50" charset="0"/>
              </a:rPr>
              <a:t>packed lunch on Wednesday</a:t>
            </a:r>
            <a:r>
              <a:rPr lang="en-GB" sz="2400" dirty="0">
                <a:latin typeface="Kinetic Letters" panose="00000500000000000000" pitchFamily="50" charset="0"/>
              </a:rPr>
              <a:t>. If you are eligible for Free School Meals and require school to provide this meal, please let us know by </a:t>
            </a:r>
            <a:r>
              <a:rPr lang="en-GB" sz="2400" dirty="0" smtClean="0">
                <a:latin typeface="Kinetic Letters" panose="00000500000000000000" pitchFamily="50" charset="0"/>
              </a:rPr>
              <a:t>Friday.</a:t>
            </a:r>
            <a:r>
              <a:rPr lang="en-GB" sz="2400" dirty="0">
                <a:latin typeface="Kinetic Letters" panose="00000500000000000000" pitchFamily="50" charset="0"/>
              </a:rPr>
              <a:t> </a:t>
            </a:r>
            <a:r>
              <a:rPr lang="en-GB" sz="2400" dirty="0" smtClean="0">
                <a:latin typeface="Kinetic Letters" panose="00000500000000000000" pitchFamily="50" charset="0"/>
              </a:rPr>
              <a:t>All </a:t>
            </a:r>
            <a:r>
              <a:rPr lang="en-GB" sz="2400" dirty="0">
                <a:latin typeface="Kinetic Letters" panose="00000500000000000000" pitchFamily="50" charset="0"/>
              </a:rPr>
              <a:t>other meals will be provided by Frank Chapman. </a:t>
            </a:r>
            <a:endParaRPr lang="en-GB" sz="2400" dirty="0" smtClean="0">
              <a:latin typeface="Kinetic Letters" panose="00000500000000000000" pitchFamily="50" charset="0"/>
            </a:endParaRPr>
          </a:p>
          <a:p>
            <a:endParaRPr lang="en-GB" sz="2400" dirty="0">
              <a:latin typeface="Kinetic Letters" panose="00000500000000000000" pitchFamily="50" charset="0"/>
            </a:endParaRPr>
          </a:p>
          <a:p>
            <a:r>
              <a:rPr lang="en-GB" sz="2400" dirty="0">
                <a:latin typeface="Kinetic Letters" panose="00000500000000000000" pitchFamily="50" charset="0"/>
              </a:rPr>
              <a:t>Children and parents should come into school through the hall doors at the </a:t>
            </a:r>
            <a:r>
              <a:rPr lang="en-GB" sz="2400" b="1" u="sng" dirty="0">
                <a:latin typeface="Kinetic Letters" panose="00000500000000000000" pitchFamily="50" charset="0"/>
              </a:rPr>
              <a:t>BACK</a:t>
            </a:r>
            <a:r>
              <a:rPr lang="en-GB" sz="2400" dirty="0">
                <a:latin typeface="Kinetic Letters" panose="00000500000000000000" pitchFamily="50" charset="0"/>
              </a:rPr>
              <a:t> of the school. Parents/carers should sign their children in and hand over any medication, letters, money and information we need upon entry. Parents will be allowed to wait with their children in the hall until the bell goes for the school day (9.05am). </a:t>
            </a:r>
            <a:endParaRPr lang="en-GB" sz="2400" dirty="0" smtClean="0">
              <a:latin typeface="Kinetic Letters" panose="00000500000000000000" pitchFamily="50" charset="0"/>
            </a:endParaRPr>
          </a:p>
          <a:p>
            <a:endParaRPr lang="en-GB" sz="2400" dirty="0">
              <a:latin typeface="Kinetic Letters" panose="00000500000000000000" pitchFamily="50" charset="0"/>
            </a:endParaRPr>
          </a:p>
          <a:p>
            <a:r>
              <a:rPr lang="en-GB" sz="2400" dirty="0" smtClean="0">
                <a:latin typeface="Kinetic Letters" panose="00000500000000000000" pitchFamily="50" charset="0"/>
              </a:rPr>
              <a:t>If </a:t>
            </a:r>
            <a:r>
              <a:rPr lang="en-GB" sz="2400" dirty="0">
                <a:latin typeface="Kinetic Letters" panose="00000500000000000000" pitchFamily="50" charset="0"/>
              </a:rPr>
              <a:t>children have siblings in other year groups they will need to be taken to their normal entrances at the normal time. Parents/carers can then wait outside to see their children get on to the coach if they wish. </a:t>
            </a:r>
          </a:p>
        </p:txBody>
      </p:sp>
    </p:spTree>
    <p:extLst>
      <p:ext uri="{BB962C8B-B14F-4D97-AF65-F5344CB8AC3E}">
        <p14:creationId xmlns:p14="http://schemas.microsoft.com/office/powerpoint/2010/main" val="702647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33245"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TextBox 3"/>
          <p:cNvSpPr txBox="1"/>
          <p:nvPr/>
        </p:nvSpPr>
        <p:spPr>
          <a:xfrm>
            <a:off x="2365131" y="400051"/>
            <a:ext cx="6937130" cy="132343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4000" b="1" u="sng" dirty="0">
                <a:latin typeface="Kinetic Letters" panose="00000500000000000000" pitchFamily="50" charset="0"/>
              </a:rPr>
              <a:t>Wednesday 24</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 Friday 26</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June 2026</a:t>
            </a:r>
            <a:endParaRPr lang="en-GB" sz="4000" dirty="0">
              <a:latin typeface="Kinetic Letters" panose="00000500000000000000" pitchFamily="50" charset="0"/>
            </a:endParaRPr>
          </a:p>
        </p:txBody>
      </p:sp>
      <p:sp>
        <p:nvSpPr>
          <p:cNvPr id="5" name="TextBox 4"/>
          <p:cNvSpPr txBox="1"/>
          <p:nvPr/>
        </p:nvSpPr>
        <p:spPr>
          <a:xfrm>
            <a:off x="369276" y="1723490"/>
            <a:ext cx="11183816" cy="3785652"/>
          </a:xfrm>
          <a:prstGeom prst="rect">
            <a:avLst/>
          </a:prstGeom>
          <a:noFill/>
        </p:spPr>
        <p:txBody>
          <a:bodyPr wrap="square" rtlCol="0">
            <a:spAutoFit/>
          </a:bodyPr>
          <a:lstStyle/>
          <a:p>
            <a:r>
              <a:rPr lang="en-GB" sz="3200" b="1" u="sng" dirty="0" smtClean="0">
                <a:latin typeface="Kinetic Letters" panose="00000500000000000000" pitchFamily="50" charset="0"/>
              </a:rPr>
              <a:t>On the day</a:t>
            </a:r>
          </a:p>
          <a:p>
            <a:r>
              <a:rPr lang="en-GB" sz="2400" dirty="0">
                <a:latin typeface="Kinetic Letters" panose="00000500000000000000" pitchFamily="50" charset="0"/>
              </a:rPr>
              <a:t>Please bring any medication in a labelled container/bag with your child’s name on and hand the adults on the door as you enter (there will be a clear designated place for this). </a:t>
            </a:r>
            <a:endParaRPr lang="en-GB" sz="2400" dirty="0" smtClean="0">
              <a:latin typeface="Kinetic Letters" panose="00000500000000000000" pitchFamily="50" charset="0"/>
            </a:endParaRPr>
          </a:p>
          <a:p>
            <a:endParaRPr lang="en-GB" sz="2400" b="1" u="sng" dirty="0">
              <a:latin typeface="Kinetic Letters" panose="00000500000000000000" pitchFamily="50" charset="0"/>
            </a:endParaRPr>
          </a:p>
          <a:p>
            <a:r>
              <a:rPr lang="en-GB" sz="2400" b="1" u="sng" dirty="0" smtClean="0">
                <a:latin typeface="Kinetic Letters" panose="00000500000000000000" pitchFamily="50" charset="0"/>
              </a:rPr>
              <a:t>We </a:t>
            </a:r>
            <a:r>
              <a:rPr lang="en-GB" sz="2400" b="1" u="sng" dirty="0">
                <a:latin typeface="Kinetic Letters" panose="00000500000000000000" pitchFamily="50" charset="0"/>
              </a:rPr>
              <a:t>can only accept medication with a doctor’s label on with the child’s name unless previously discussed with us</a:t>
            </a:r>
            <a:r>
              <a:rPr lang="en-GB" sz="2400" dirty="0">
                <a:latin typeface="Kinetic Letters" panose="00000500000000000000" pitchFamily="50" charset="0"/>
              </a:rPr>
              <a:t>. </a:t>
            </a:r>
            <a:endParaRPr lang="en-GB" sz="2400" dirty="0" smtClean="0">
              <a:latin typeface="Kinetic Letters" panose="00000500000000000000" pitchFamily="50" charset="0"/>
            </a:endParaRPr>
          </a:p>
          <a:p>
            <a:endParaRPr lang="en-GB" sz="2400" dirty="0">
              <a:latin typeface="Kinetic Letters" panose="00000500000000000000" pitchFamily="50" charset="0"/>
            </a:endParaRPr>
          </a:p>
          <a:p>
            <a:r>
              <a:rPr lang="en-GB" sz="2400" dirty="0" smtClean="0">
                <a:latin typeface="Kinetic Letters" panose="00000500000000000000" pitchFamily="50" charset="0"/>
              </a:rPr>
              <a:t>If </a:t>
            </a:r>
            <a:r>
              <a:rPr lang="en-GB" sz="2400" dirty="0">
                <a:latin typeface="Kinetic Letters" panose="00000500000000000000" pitchFamily="50" charset="0"/>
              </a:rPr>
              <a:t>you need to bring medication – please make sure we are aware of it before hand and that it written on your child’s medical form that you will have hopefully already handed in. </a:t>
            </a:r>
          </a:p>
          <a:p>
            <a:endParaRPr lang="en-GB" sz="4000" dirty="0">
              <a:latin typeface="Kinetic Letters" panose="00000500000000000000" pitchFamily="50" charset="0"/>
            </a:endParaRPr>
          </a:p>
        </p:txBody>
      </p:sp>
    </p:spTree>
    <p:extLst>
      <p:ext uri="{BB962C8B-B14F-4D97-AF65-F5344CB8AC3E}">
        <p14:creationId xmlns:p14="http://schemas.microsoft.com/office/powerpoint/2010/main" val="378067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233245"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4" name="TextBox 3"/>
          <p:cNvSpPr txBox="1"/>
          <p:nvPr/>
        </p:nvSpPr>
        <p:spPr>
          <a:xfrm>
            <a:off x="2365131" y="400051"/>
            <a:ext cx="6937130" cy="132343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4000" b="1" u="sng" dirty="0">
                <a:latin typeface="Kinetic Letters" panose="00000500000000000000" pitchFamily="50" charset="0"/>
              </a:rPr>
              <a:t>Wednesday 24</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 Friday 26</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June 2026</a:t>
            </a:r>
            <a:endParaRPr lang="en-GB" sz="4000" dirty="0">
              <a:latin typeface="Kinetic Letters" panose="00000500000000000000" pitchFamily="50" charset="0"/>
            </a:endParaRPr>
          </a:p>
        </p:txBody>
      </p:sp>
      <p:sp>
        <p:nvSpPr>
          <p:cNvPr id="5" name="TextBox 4"/>
          <p:cNvSpPr txBox="1"/>
          <p:nvPr/>
        </p:nvSpPr>
        <p:spPr>
          <a:xfrm>
            <a:off x="369276" y="2233445"/>
            <a:ext cx="11183816" cy="3877985"/>
          </a:xfrm>
          <a:prstGeom prst="rect">
            <a:avLst/>
          </a:prstGeom>
          <a:noFill/>
        </p:spPr>
        <p:txBody>
          <a:bodyPr wrap="square" rtlCol="0">
            <a:spAutoFit/>
          </a:bodyPr>
          <a:lstStyle/>
          <a:p>
            <a:r>
              <a:rPr lang="en-GB" sz="3600" dirty="0">
                <a:latin typeface="Kinetic Letters" panose="00000500000000000000" pitchFamily="50" charset="0"/>
              </a:rPr>
              <a:t>You will receive a text when we arrive on Wednesday morning to let you know we have got there safely and a text on Friday when we are back at school and ready for you to collect your children. </a:t>
            </a:r>
            <a:endParaRPr lang="en-GB" sz="3600" dirty="0" smtClean="0">
              <a:latin typeface="Kinetic Letters" panose="00000500000000000000" pitchFamily="50" charset="0"/>
            </a:endParaRPr>
          </a:p>
          <a:p>
            <a:endParaRPr lang="en-GB" sz="3600" dirty="0">
              <a:latin typeface="Kinetic Letters" panose="00000500000000000000" pitchFamily="50" charset="0"/>
            </a:endParaRPr>
          </a:p>
          <a:p>
            <a:r>
              <a:rPr lang="en-GB" sz="3600" dirty="0" smtClean="0">
                <a:latin typeface="Kinetic Letters" panose="00000500000000000000" pitchFamily="50" charset="0"/>
              </a:rPr>
              <a:t>We </a:t>
            </a:r>
            <a:r>
              <a:rPr lang="en-GB" sz="3600" dirty="0">
                <a:latin typeface="Kinetic Letters" panose="00000500000000000000" pitchFamily="50" charset="0"/>
              </a:rPr>
              <a:t>are hoping to arrive back at school before 3.25pm but we will keep you informed. </a:t>
            </a:r>
          </a:p>
          <a:p>
            <a:endParaRPr lang="en-GB" sz="6600" dirty="0">
              <a:latin typeface="Kinetic Letters" panose="00000500000000000000" pitchFamily="50" charset="0"/>
            </a:endParaRPr>
          </a:p>
        </p:txBody>
      </p:sp>
    </p:spTree>
    <p:extLst>
      <p:ext uri="{BB962C8B-B14F-4D97-AF65-F5344CB8AC3E}">
        <p14:creationId xmlns:p14="http://schemas.microsoft.com/office/powerpoint/2010/main" val="2201916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955" y="650632"/>
            <a:ext cx="4070838" cy="3323987"/>
          </a:xfrm>
          <a:prstGeom prst="rect">
            <a:avLst/>
          </a:prstGeom>
          <a:noFill/>
        </p:spPr>
        <p:txBody>
          <a:bodyPr wrap="square" rtlCol="0">
            <a:spAutoFit/>
          </a:bodyPr>
          <a:lstStyle/>
          <a:p>
            <a:r>
              <a:rPr lang="en-GB" sz="3200" b="1" u="sng" dirty="0" smtClean="0">
                <a:latin typeface="Kinetic Letters" panose="00000500000000000000" pitchFamily="50" charset="0"/>
              </a:rPr>
              <a:t>Common questions</a:t>
            </a:r>
          </a:p>
          <a:p>
            <a:r>
              <a:rPr lang="en-GB" sz="3200" dirty="0" smtClean="0">
                <a:latin typeface="Kinetic Letters" panose="00000500000000000000" pitchFamily="50" charset="0"/>
              </a:rPr>
              <a:t>How much does it cost?</a:t>
            </a:r>
          </a:p>
          <a:p>
            <a:r>
              <a:rPr lang="en-GB" sz="3200" dirty="0" smtClean="0">
                <a:latin typeface="Kinetic Letters" panose="00000500000000000000" pitchFamily="50" charset="0"/>
              </a:rPr>
              <a:t>Who will be going? </a:t>
            </a:r>
          </a:p>
          <a:p>
            <a:r>
              <a:rPr lang="en-GB" sz="3200" dirty="0" smtClean="0">
                <a:latin typeface="Kinetic Letters" panose="00000500000000000000" pitchFamily="50" charset="0"/>
              </a:rPr>
              <a:t>Where will they stay? </a:t>
            </a:r>
          </a:p>
          <a:p>
            <a:r>
              <a:rPr lang="en-GB" sz="3200" dirty="0" smtClean="0">
                <a:latin typeface="Kinetic Letters" panose="00000500000000000000" pitchFamily="50" charset="0"/>
              </a:rPr>
              <a:t>What will they eat? </a:t>
            </a:r>
          </a:p>
          <a:p>
            <a:r>
              <a:rPr lang="en-GB" sz="3200" dirty="0" smtClean="0">
                <a:latin typeface="Kinetic Letters" panose="00000500000000000000" pitchFamily="50" charset="0"/>
              </a:rPr>
              <a:t>How do we contact our children? </a:t>
            </a:r>
          </a:p>
          <a:p>
            <a:r>
              <a:rPr lang="en-GB" dirty="0" smtClean="0">
                <a:latin typeface="Kinetic Letters" panose="00000500000000000000" pitchFamily="50" charset="0"/>
              </a:rPr>
              <a:t> </a:t>
            </a:r>
            <a:endParaRPr lang="en-GB" dirty="0">
              <a:latin typeface="Kinetic Letters" panose="00000500000000000000" pitchFamily="50" charset="0"/>
            </a:endParaRPr>
          </a:p>
        </p:txBody>
      </p:sp>
      <p:sp>
        <p:nvSpPr>
          <p:cNvPr id="3" name="TextBox 2"/>
          <p:cNvSpPr txBox="1"/>
          <p:nvPr/>
        </p:nvSpPr>
        <p:spPr>
          <a:xfrm>
            <a:off x="6289431" y="521678"/>
            <a:ext cx="4366845" cy="3816429"/>
          </a:xfrm>
          <a:prstGeom prst="rect">
            <a:avLst/>
          </a:prstGeom>
          <a:noFill/>
        </p:spPr>
        <p:txBody>
          <a:bodyPr wrap="square" rtlCol="0">
            <a:spAutoFit/>
          </a:bodyPr>
          <a:lstStyle/>
          <a:p>
            <a:r>
              <a:rPr lang="en-GB" sz="3200" b="1" u="sng" dirty="0" smtClean="0">
                <a:latin typeface="Kinetic Letters" panose="00000500000000000000" pitchFamily="50" charset="0"/>
              </a:rPr>
              <a:t>Worries </a:t>
            </a:r>
          </a:p>
          <a:p>
            <a:r>
              <a:rPr lang="en-GB" sz="3200" dirty="0" smtClean="0">
                <a:latin typeface="Kinetic Letters" panose="00000500000000000000" pitchFamily="50" charset="0"/>
              </a:rPr>
              <a:t>My child takes medication </a:t>
            </a:r>
          </a:p>
          <a:p>
            <a:r>
              <a:rPr lang="en-GB" sz="3200" dirty="0" smtClean="0">
                <a:latin typeface="Kinetic Letters" panose="00000500000000000000" pitchFamily="50" charset="0"/>
              </a:rPr>
              <a:t>They wont sleep </a:t>
            </a:r>
          </a:p>
          <a:p>
            <a:r>
              <a:rPr lang="en-GB" sz="3200" dirty="0" smtClean="0">
                <a:latin typeface="Kinetic Letters" panose="00000500000000000000" pitchFamily="50" charset="0"/>
              </a:rPr>
              <a:t>My child wets the bed</a:t>
            </a:r>
          </a:p>
          <a:p>
            <a:r>
              <a:rPr lang="en-GB" sz="3200" dirty="0" smtClean="0">
                <a:latin typeface="Kinetic Letters" panose="00000500000000000000" pitchFamily="50" charset="0"/>
              </a:rPr>
              <a:t>My child wears pull ups </a:t>
            </a:r>
          </a:p>
          <a:p>
            <a:r>
              <a:rPr lang="en-GB" sz="3200" dirty="0" smtClean="0">
                <a:latin typeface="Kinetic Letters" panose="00000500000000000000" pitchFamily="50" charset="0"/>
              </a:rPr>
              <a:t>They are going to miss me</a:t>
            </a:r>
          </a:p>
          <a:p>
            <a:r>
              <a:rPr lang="en-GB" sz="3200" dirty="0" smtClean="0">
                <a:latin typeface="Kinetic Letters" panose="00000500000000000000" pitchFamily="50" charset="0"/>
              </a:rPr>
              <a:t>My child has dietary requirements  </a:t>
            </a:r>
          </a:p>
          <a:p>
            <a:r>
              <a:rPr lang="en-GB" dirty="0" smtClean="0">
                <a:latin typeface="Kinetic Letters" panose="00000500000000000000" pitchFamily="50" charset="0"/>
              </a:rPr>
              <a:t> </a:t>
            </a:r>
            <a:endParaRPr lang="en-GB" dirty="0">
              <a:latin typeface="Kinetic Letters" panose="00000500000000000000" pitchFamily="50" charset="0"/>
            </a:endParaRPr>
          </a:p>
        </p:txBody>
      </p:sp>
    </p:spTree>
    <p:extLst>
      <p:ext uri="{BB962C8B-B14F-4D97-AF65-F5344CB8AC3E}">
        <p14:creationId xmlns:p14="http://schemas.microsoft.com/office/powerpoint/2010/main" val="4136247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33245" y="325315"/>
            <a:ext cx="7429500" cy="15210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3" name="TextBox 2"/>
          <p:cNvSpPr txBox="1"/>
          <p:nvPr/>
        </p:nvSpPr>
        <p:spPr>
          <a:xfrm>
            <a:off x="2365131" y="400051"/>
            <a:ext cx="6937130" cy="1323439"/>
          </a:xfrm>
          <a:prstGeom prst="rect">
            <a:avLst/>
          </a:prstGeom>
          <a:noFill/>
        </p:spPr>
        <p:txBody>
          <a:bodyPr wrap="square" rtlCol="0">
            <a:spAutoFit/>
          </a:bodyPr>
          <a:lstStyle/>
          <a:p>
            <a:r>
              <a:rPr lang="en-GB" sz="4000" dirty="0" smtClean="0">
                <a:latin typeface="Kinetic Letters" panose="00000500000000000000" pitchFamily="50" charset="0"/>
              </a:rPr>
              <a:t>Frank Chapman </a:t>
            </a:r>
          </a:p>
          <a:p>
            <a:r>
              <a:rPr lang="en-GB" sz="4000" b="1" u="sng" dirty="0">
                <a:latin typeface="Kinetic Letters" panose="00000500000000000000" pitchFamily="50" charset="0"/>
              </a:rPr>
              <a:t>Wednesday 24</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 Friday 26</a:t>
            </a:r>
            <a:r>
              <a:rPr lang="en-GB" sz="4000" b="1" u="sng" baseline="30000" dirty="0">
                <a:latin typeface="Kinetic Letters" panose="00000500000000000000" pitchFamily="50" charset="0"/>
              </a:rPr>
              <a:t>th</a:t>
            </a:r>
            <a:r>
              <a:rPr lang="en-GB" sz="4000" b="1" u="sng" dirty="0">
                <a:latin typeface="Kinetic Letters" panose="00000500000000000000" pitchFamily="50" charset="0"/>
              </a:rPr>
              <a:t> June 2026</a:t>
            </a:r>
            <a:endParaRPr lang="en-GB" sz="4000" dirty="0">
              <a:latin typeface="Kinetic Letters" panose="00000500000000000000" pitchFamily="50" charset="0"/>
            </a:endParaRPr>
          </a:p>
        </p:txBody>
      </p:sp>
      <p:sp>
        <p:nvSpPr>
          <p:cNvPr id="4" name="TextBox 3"/>
          <p:cNvSpPr txBox="1"/>
          <p:nvPr/>
        </p:nvSpPr>
        <p:spPr>
          <a:xfrm>
            <a:off x="3393831" y="2242038"/>
            <a:ext cx="5258504" cy="4031873"/>
          </a:xfrm>
          <a:prstGeom prst="rect">
            <a:avLst/>
          </a:prstGeom>
          <a:noFill/>
        </p:spPr>
        <p:txBody>
          <a:bodyPr wrap="square" rtlCol="0">
            <a:spAutoFit/>
          </a:bodyPr>
          <a:lstStyle/>
          <a:p>
            <a:r>
              <a:rPr lang="en-GB" sz="3200" dirty="0" smtClean="0">
                <a:latin typeface="Kinetic Letters" panose="00000500000000000000" pitchFamily="50" charset="0"/>
              </a:rPr>
              <a:t>All courses include </a:t>
            </a:r>
          </a:p>
          <a:p>
            <a:endParaRPr lang="en-GB" sz="3200" dirty="0">
              <a:latin typeface="Kinetic Letters" panose="00000500000000000000" pitchFamily="50" charset="0"/>
            </a:endParaRPr>
          </a:p>
          <a:p>
            <a:r>
              <a:rPr lang="en-GB" sz="3200" dirty="0" smtClean="0">
                <a:latin typeface="Kinetic Letters" panose="00000500000000000000" pitchFamily="50" charset="0"/>
              </a:rPr>
              <a:t>Personal and social development </a:t>
            </a:r>
          </a:p>
          <a:p>
            <a:r>
              <a:rPr lang="en-GB" sz="3200" dirty="0" smtClean="0">
                <a:latin typeface="Kinetic Letters" panose="00000500000000000000" pitchFamily="50" charset="0"/>
              </a:rPr>
              <a:t>First hand experience learning </a:t>
            </a:r>
          </a:p>
          <a:p>
            <a:r>
              <a:rPr lang="en-GB" sz="3200" dirty="0" smtClean="0">
                <a:latin typeface="Kinetic Letters" panose="00000500000000000000" pitchFamily="50" charset="0"/>
              </a:rPr>
              <a:t>Key skills and thinking skills development </a:t>
            </a:r>
          </a:p>
          <a:p>
            <a:r>
              <a:rPr lang="en-GB" sz="3200" dirty="0" smtClean="0">
                <a:latin typeface="Kinetic Letters" panose="00000500000000000000" pitchFamily="50" charset="0"/>
              </a:rPr>
              <a:t>Environmental awareness </a:t>
            </a:r>
          </a:p>
          <a:p>
            <a:r>
              <a:rPr lang="en-GB" sz="3200" dirty="0" smtClean="0">
                <a:latin typeface="Kinetic Letters" panose="00000500000000000000" pitchFamily="50" charset="0"/>
              </a:rPr>
              <a:t>Activity skills development </a:t>
            </a:r>
          </a:p>
          <a:p>
            <a:r>
              <a:rPr lang="en-GB" sz="3200" dirty="0" smtClean="0">
                <a:latin typeface="Kinetic Letters" panose="00000500000000000000" pitchFamily="50" charset="0"/>
              </a:rPr>
              <a:t>Healthy lifestyles </a:t>
            </a:r>
          </a:p>
        </p:txBody>
      </p:sp>
    </p:spTree>
    <p:extLst>
      <p:ext uri="{BB962C8B-B14F-4D97-AF65-F5344CB8AC3E}">
        <p14:creationId xmlns:p14="http://schemas.microsoft.com/office/powerpoint/2010/main" val="10395531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TotalTime>
  <Words>614</Words>
  <Application>Microsoft Office PowerPoint</Application>
  <PresentationFormat>Custom</PresentationFormat>
  <Paragraphs>90</Paragraphs>
  <Slides>15</Slides>
  <Notes>0</Notes>
  <HiddenSlides>1</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Darren Wheeler</dc:creator>
  <cp:lastModifiedBy>Helen Read</cp:lastModifiedBy>
  <cp:revision>17</cp:revision>
  <dcterms:created xsi:type="dcterms:W3CDTF">2023-11-13T08:38:48Z</dcterms:created>
  <dcterms:modified xsi:type="dcterms:W3CDTF">2026-02-27T13:00:20Z</dcterms:modified>
</cp:coreProperties>
</file>