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6" r:id="rId3"/>
    <p:sldId id="257" r:id="rId4"/>
    <p:sldId id="267" r:id="rId5"/>
    <p:sldId id="268" r:id="rId6"/>
    <p:sldId id="273" r:id="rId7"/>
    <p:sldId id="258" r:id="rId8"/>
    <p:sldId id="259" r:id="rId9"/>
    <p:sldId id="261" r:id="rId10"/>
    <p:sldId id="262" r:id="rId11"/>
    <p:sldId id="260" r:id="rId12"/>
    <p:sldId id="263" r:id="rId13"/>
    <p:sldId id="264" r:id="rId14"/>
    <p:sldId id="265"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E0D2D956-883E-4CAA-BC97-AD7DCFD4499F}" type="datetimeFigureOut">
              <a:rPr lang="en-GB" smtClean="0"/>
              <a:t>17/09/2024</a:t>
            </a:fld>
            <a:endParaRPr lang="en-GB"/>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FBAE0E98-726C-49FF-A98E-D2E13AF809CC}" type="slidenum">
              <a:rPr lang="en-GB" smtClean="0"/>
              <a:t>‹#›</a:t>
            </a:fld>
            <a:endParaRPr lang="en-GB"/>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D2D956-883E-4CAA-BC97-AD7DCFD4499F}"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D2D956-883E-4CAA-BC97-AD7DCFD4499F}"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E0D2D956-883E-4CAA-BC97-AD7DCFD4499F}" type="datetimeFigureOut">
              <a:rPr lang="en-GB" smtClean="0"/>
              <a:t>17/09/2024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AE0E98-726C-49FF-A98E-D2E13AF809CC}" type="slidenum">
              <a:rPr lang="en-GB" smtClean="0"/>
              <a:t>‹#›</a:t>
            </a:fld>
            <a:endParaRPr lang="en-GB"/>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0D2D956-883E-4CAA-BC97-AD7DCFD4499F}" type="datetimeFigureOut">
              <a:rPr lang="en-GB" smtClean="0"/>
              <a:t>17/09/2024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0D2D956-883E-4CAA-BC97-AD7DCFD4499F}" type="datetimeFigureOut">
              <a:rPr lang="en-GB" smtClean="0"/>
              <a:t>17/09/2024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D2D956-883E-4CAA-BC97-AD7DCFD4499F}" type="datetimeFigureOut">
              <a:rPr lang="en-GB" smtClean="0"/>
              <a:t>17/09/2024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E0D2D956-883E-4CAA-BC97-AD7DCFD4499F}" type="datetimeFigureOut">
              <a:rPr lang="en-GB" smtClean="0"/>
              <a:t>17/09/2024</a:t>
            </a:fld>
            <a:endParaRPr lang="en-GB"/>
          </a:p>
        </p:txBody>
      </p:sp>
      <p:sp>
        <p:nvSpPr>
          <p:cNvPr id="7" name="Slide Number Placeholder 6"/>
          <p:cNvSpPr>
            <a:spLocks noGrp="1"/>
          </p:cNvSpPr>
          <p:nvPr>
            <p:ph type="sldNum" sz="quarter" idx="12"/>
          </p:nvPr>
        </p:nvSpPr>
        <p:spPr/>
        <p:txBody>
          <a:bodyPr/>
          <a:lstStyle/>
          <a:p>
            <a:fld id="{FBAE0E98-726C-49FF-A98E-D2E13AF809CC}" type="slidenum">
              <a:rPr lang="en-GB" smtClean="0"/>
              <a:t>‹#›</a:t>
            </a:fld>
            <a:endParaRPr lang="en-GB"/>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D2D956-883E-4CAA-BC97-AD7DCFD4499F}" type="datetimeFigureOut">
              <a:rPr lang="en-GB" smtClean="0"/>
              <a:t>17/09/2024</a:t>
            </a:fld>
            <a:endParaRPr lang="en-GB"/>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p>
        </p:txBody>
      </p:sp>
      <p:sp>
        <p:nvSpPr>
          <p:cNvPr id="7" name="Slide Number Placeholder 6"/>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D2D956-883E-4CAA-BC97-AD7DCFD4499F}"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D2D956-883E-4CAA-BC97-AD7DCFD4499F}" type="datetimeFigureOut">
              <a:rPr lang="en-GB" smtClean="0"/>
              <a:t>17/09/2024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AE0E98-726C-49FF-A98E-D2E13AF809CC}"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E0D2D956-883E-4CAA-BC97-AD7DCFD4499F}" type="datetimeFigureOut">
              <a:rPr lang="en-GB" smtClean="0"/>
              <a:t>17/09/2024</a:t>
            </a:fld>
            <a:endParaRPr lang="en-GB"/>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FBAE0E98-726C-49FF-A98E-D2E13AF809CC}"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year6@hallgreenprimary.co.uk"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400" dirty="0" smtClean="0"/>
              <a:t>Hall Green Primary School</a:t>
            </a:r>
            <a:endParaRPr lang="en-GB" sz="4400" dirty="0"/>
          </a:p>
        </p:txBody>
      </p:sp>
      <p:sp>
        <p:nvSpPr>
          <p:cNvPr id="3" name="Subtitle 2"/>
          <p:cNvSpPr>
            <a:spLocks noGrp="1"/>
          </p:cNvSpPr>
          <p:nvPr>
            <p:ph type="subTitle" idx="1"/>
          </p:nvPr>
        </p:nvSpPr>
        <p:spPr/>
        <p:txBody>
          <a:bodyPr/>
          <a:lstStyle/>
          <a:p>
            <a:r>
              <a:rPr lang="en-GB" sz="2400" dirty="0" smtClean="0"/>
              <a:t>Year 5</a:t>
            </a:r>
            <a:endParaRPr lang="en-GB" sz="24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214958"/>
            <a:ext cx="1656184"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565775"/>
            <a:ext cx="9143999" cy="129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251826" y="6021288"/>
            <a:ext cx="6605124" cy="830997"/>
          </a:xfrm>
          <a:prstGeom prst="rect">
            <a:avLst/>
          </a:prstGeom>
        </p:spPr>
        <p:txBody>
          <a:bodyPr wrap="square">
            <a:spAutoFit/>
          </a:bodyPr>
          <a:lstStyle/>
          <a:p>
            <a:r>
              <a:rPr lang="en-GB" sz="4800" b="1" dirty="0">
                <a:solidFill>
                  <a:schemeClr val="accent3">
                    <a:lumMod val="75000"/>
                  </a:schemeClr>
                </a:solidFill>
              </a:rPr>
              <a:t>YOUR CHANCE TO SHINE </a:t>
            </a:r>
          </a:p>
        </p:txBody>
      </p:sp>
    </p:spTree>
    <p:extLst>
      <p:ext uri="{BB962C8B-B14F-4D97-AF65-F5344CB8AC3E}">
        <p14:creationId xmlns:p14="http://schemas.microsoft.com/office/powerpoint/2010/main" val="30376258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1012954"/>
            <a:ext cx="7704856" cy="1077218"/>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smtClean="0">
                <a:ln>
                  <a:noFill/>
                </a:ln>
                <a:solidFill>
                  <a:srgbClr val="00B050"/>
                </a:solidFill>
                <a:effectLst/>
                <a:uLnTx/>
                <a:uFillTx/>
                <a:latin typeface="+mj-lt"/>
                <a:ea typeface="+mj-ea"/>
                <a:cs typeface="+mj-cs"/>
              </a:rPr>
              <a:t>Our Head Teacher, Deputy Head Teacher, Safeguarding &amp; Attendance Officer</a:t>
            </a:r>
            <a:endParaRPr kumimoji="0" lang="en-GB" sz="3200" b="0" i="0" u="none" strike="noStrike" kern="0" cap="none" spc="0" normalizeH="0" baseline="0" noProof="0" dirty="0" smtClean="0">
              <a:ln>
                <a:noFill/>
              </a:ln>
              <a:solidFill>
                <a:sysClr val="windowText" lastClr="000000"/>
              </a:solidFill>
              <a:effectLst/>
              <a:uLnTx/>
              <a:uFillTx/>
              <a:latin typeface="+mj-lt"/>
            </a:endParaRPr>
          </a:p>
        </p:txBody>
      </p:sp>
      <p:pic>
        <p:nvPicPr>
          <p:cNvPr id="2" name="Picture 1"/>
          <p:cNvPicPr>
            <a:picLocks noChangeAspect="1"/>
          </p:cNvPicPr>
          <p:nvPr/>
        </p:nvPicPr>
        <p:blipFill rotWithShape="1">
          <a:blip r:embed="rId2"/>
          <a:srcRect l="7522" t="2241" r="5972" b="10065"/>
          <a:stretch/>
        </p:blipFill>
        <p:spPr>
          <a:xfrm>
            <a:off x="1259632" y="2348879"/>
            <a:ext cx="1800199" cy="2269817"/>
          </a:xfrm>
          <a:prstGeom prst="rect">
            <a:avLst/>
          </a:prstGeom>
        </p:spPr>
      </p:pic>
      <p:pic>
        <p:nvPicPr>
          <p:cNvPr id="4" name="Picture 3"/>
          <p:cNvPicPr>
            <a:picLocks noChangeAspect="1"/>
          </p:cNvPicPr>
          <p:nvPr/>
        </p:nvPicPr>
        <p:blipFill rotWithShape="1">
          <a:blip r:embed="rId3"/>
          <a:srcRect l="3979" t="-97" r="4507" b="3330"/>
          <a:stretch/>
        </p:blipFill>
        <p:spPr>
          <a:xfrm>
            <a:off x="3635895" y="2276873"/>
            <a:ext cx="1676177" cy="2332072"/>
          </a:xfrm>
          <a:prstGeom prst="rect">
            <a:avLst/>
          </a:prstGeom>
        </p:spPr>
      </p:pic>
      <p:sp>
        <p:nvSpPr>
          <p:cNvPr id="6" name="TextBox 5"/>
          <p:cNvSpPr txBox="1"/>
          <p:nvPr/>
        </p:nvSpPr>
        <p:spPr>
          <a:xfrm>
            <a:off x="1259632" y="4877403"/>
            <a:ext cx="7344816" cy="584775"/>
          </a:xfrm>
          <a:prstGeom prst="rect">
            <a:avLst/>
          </a:prstGeom>
          <a:noFill/>
        </p:spPr>
        <p:txBody>
          <a:bodyPr wrap="square" rtlCol="0">
            <a:spAutoFit/>
          </a:bodyPr>
          <a:lstStyle/>
          <a:p>
            <a:r>
              <a:rPr lang="en-GB" sz="3200" dirty="0" smtClean="0"/>
              <a:t>Mrs Gilbert     </a:t>
            </a:r>
            <a:r>
              <a:rPr lang="en-GB" sz="3200" dirty="0"/>
              <a:t> </a:t>
            </a:r>
            <a:r>
              <a:rPr lang="en-GB" sz="3200" dirty="0" smtClean="0"/>
              <a:t>    Mrs MacDiarmid         Mrs Taylor</a:t>
            </a:r>
            <a:endParaRPr lang="en-GB" sz="3200" dirty="0"/>
          </a:p>
        </p:txBody>
      </p:sp>
      <p:pic>
        <p:nvPicPr>
          <p:cNvPr id="1026" name="Picture 2" descr="https://www.hallgreenprimary.co.uk/_site/data/files/images/staff/35052C1A57F40DE83D2D8DBCA6972E2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97346" y="2439671"/>
            <a:ext cx="1454754" cy="2088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6468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2" y="548680"/>
            <a:ext cx="7024744" cy="1143000"/>
          </a:xfrm>
        </p:spPr>
        <p:txBody>
          <a:bodyPr/>
          <a:lstStyle/>
          <a:p>
            <a:r>
              <a:rPr lang="en-GB" sz="4400" dirty="0" smtClean="0"/>
              <a:t>Staff</a:t>
            </a:r>
            <a:endParaRPr lang="en-GB" sz="4400" dirty="0"/>
          </a:p>
        </p:txBody>
      </p:sp>
      <p:sp>
        <p:nvSpPr>
          <p:cNvPr id="3" name="Content Placeholder 2"/>
          <p:cNvSpPr>
            <a:spLocks noGrp="1"/>
          </p:cNvSpPr>
          <p:nvPr>
            <p:ph idx="1"/>
          </p:nvPr>
        </p:nvSpPr>
        <p:spPr/>
        <p:txBody>
          <a:bodyPr>
            <a:noAutofit/>
          </a:bodyPr>
          <a:lstStyle/>
          <a:p>
            <a:pPr marL="68580" indent="0">
              <a:buNone/>
            </a:pPr>
            <a:endParaRPr lang="en-GB" sz="3200" dirty="0" smtClean="0"/>
          </a:p>
          <a:p>
            <a:pPr marL="68580" indent="0">
              <a:buNone/>
            </a:pPr>
            <a:endParaRPr lang="en-GB" sz="3200" dirty="0"/>
          </a:p>
          <a:p>
            <a:pPr marL="68580" indent="0">
              <a:buNone/>
            </a:pPr>
            <a:r>
              <a:rPr lang="en-GB" sz="3200" dirty="0" smtClean="0"/>
              <a:t>Miss Webley		Mrs </a:t>
            </a:r>
            <a:r>
              <a:rPr lang="en-GB" sz="3200" dirty="0" err="1" smtClean="0"/>
              <a:t>Goodreds</a:t>
            </a:r>
            <a:r>
              <a:rPr lang="en-GB" sz="3200" dirty="0"/>
              <a:t> </a:t>
            </a:r>
            <a:r>
              <a:rPr lang="en-GB" sz="3200" dirty="0" smtClean="0"/>
              <a:t>		Mrs Scott</a:t>
            </a:r>
          </a:p>
          <a:p>
            <a:pPr marL="68580" indent="0">
              <a:buNone/>
            </a:pPr>
            <a:endParaRPr lang="en-GB" sz="3200" dirty="0"/>
          </a:p>
          <a:p>
            <a:pPr algn="ctr"/>
            <a:r>
              <a:rPr lang="en-GB" sz="3200" dirty="0" smtClean="0"/>
              <a:t>Mrs Payton</a:t>
            </a:r>
          </a:p>
          <a:p>
            <a:pPr algn="ctr"/>
            <a:r>
              <a:rPr lang="en-GB" sz="3200" dirty="0" smtClean="0"/>
              <a:t>Miss Jones</a:t>
            </a:r>
          </a:p>
          <a:p>
            <a:pPr algn="ctr"/>
            <a:r>
              <a:rPr lang="en-GB" sz="3200" dirty="0" smtClean="0"/>
              <a:t>Miss Powell</a:t>
            </a:r>
            <a:endParaRPr lang="en-GB" sz="3200" dirty="0"/>
          </a:p>
        </p:txBody>
      </p:sp>
      <p:pic>
        <p:nvPicPr>
          <p:cNvPr id="2050" name="Picture 2" descr="https://www.hallgreenprimary.co.uk/_site/data/files/images/staff/teaching-staff/F593482BF844C06EA7CC41F35E9DDA64.jpg"/>
          <p:cNvPicPr>
            <a:picLocks noChangeAspect="1" noChangeArrowheads="1"/>
          </p:cNvPicPr>
          <p:nvPr/>
        </p:nvPicPr>
        <p:blipFill rotWithShape="1">
          <a:blip r:embed="rId2">
            <a:extLst>
              <a:ext uri="{28A0092B-C50C-407E-A947-70E740481C1C}">
                <a14:useLocalDpi xmlns:a14="http://schemas.microsoft.com/office/drawing/2010/main" val="0"/>
              </a:ext>
            </a:extLst>
          </a:blip>
          <a:srcRect l="17187" r="11415" b="15892"/>
          <a:stretch/>
        </p:blipFill>
        <p:spPr bwMode="auto">
          <a:xfrm>
            <a:off x="6591316" y="1483943"/>
            <a:ext cx="1302328" cy="19227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www.hallgreenprimary.co.uk/_site/data/files/images/staff/teaching-staff/1FD23BD773D991B94160AEA31A42D1CA.jpg"/>
          <p:cNvPicPr>
            <a:picLocks noChangeAspect="1" noChangeArrowheads="1"/>
          </p:cNvPicPr>
          <p:nvPr/>
        </p:nvPicPr>
        <p:blipFill rotWithShape="1">
          <a:blip r:embed="rId3">
            <a:extLst>
              <a:ext uri="{28A0092B-C50C-407E-A947-70E740481C1C}">
                <a14:useLocalDpi xmlns:a14="http://schemas.microsoft.com/office/drawing/2010/main" val="0"/>
              </a:ext>
            </a:extLst>
          </a:blip>
          <a:srcRect b="22603"/>
          <a:stretch/>
        </p:blipFill>
        <p:spPr bwMode="auto">
          <a:xfrm>
            <a:off x="3707904" y="1637354"/>
            <a:ext cx="1824038" cy="176929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www.hallgreenprimary.co.uk/_site/data/files/images/staff/teaching-staff/7A0F6C2E1A4A5D513FBEC901293D551A.jpg"/>
          <p:cNvPicPr>
            <a:picLocks noChangeAspect="1" noChangeArrowheads="1"/>
          </p:cNvPicPr>
          <p:nvPr/>
        </p:nvPicPr>
        <p:blipFill rotWithShape="1">
          <a:blip r:embed="rId4">
            <a:extLst>
              <a:ext uri="{28A0092B-C50C-407E-A947-70E740481C1C}">
                <a14:useLocalDpi xmlns:a14="http://schemas.microsoft.com/office/drawing/2010/main" val="0"/>
              </a:ext>
            </a:extLst>
          </a:blip>
          <a:srcRect l="5976" r="16549" b="22603"/>
          <a:stretch/>
        </p:blipFill>
        <p:spPr bwMode="auto">
          <a:xfrm>
            <a:off x="971600" y="1637354"/>
            <a:ext cx="1413164" cy="17692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7327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1063" y="5373216"/>
            <a:ext cx="2378075" cy="1073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1815" y="548680"/>
            <a:ext cx="4206875" cy="1169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4"/>
          <a:stretch>
            <a:fillRect/>
          </a:stretch>
        </p:blipFill>
        <p:spPr>
          <a:xfrm>
            <a:off x="683568" y="1484784"/>
            <a:ext cx="7835960" cy="4307786"/>
          </a:xfrm>
          <a:prstGeom prst="rect">
            <a:avLst/>
          </a:prstGeom>
        </p:spPr>
      </p:pic>
    </p:spTree>
    <p:extLst>
      <p:ext uri="{BB962C8B-B14F-4D97-AF65-F5344CB8AC3E}">
        <p14:creationId xmlns:p14="http://schemas.microsoft.com/office/powerpoint/2010/main" val="12712158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844824"/>
            <a:ext cx="7617991" cy="3427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969985" y="908720"/>
            <a:ext cx="2547492" cy="769441"/>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400" b="1" i="0" u="none" strike="noStrike" kern="0" cap="none" spc="0" normalizeH="0" baseline="0" noProof="0" dirty="0" smtClean="0">
                <a:ln>
                  <a:noFill/>
                </a:ln>
                <a:solidFill>
                  <a:srgbClr val="00B050"/>
                </a:solidFill>
                <a:effectLst/>
                <a:uLnTx/>
                <a:uFillTx/>
                <a:latin typeface="+mj-lt"/>
                <a:ea typeface="+mj-ea"/>
                <a:cs typeface="+mj-cs"/>
              </a:rPr>
              <a:t>Safeguarding</a:t>
            </a:r>
            <a:endParaRPr kumimoji="0" lang="en-GB" sz="1800" b="0" i="0" u="none" strike="noStrike" kern="0" cap="none" spc="0" normalizeH="0" baseline="0" noProof="0" dirty="0" smtClean="0">
              <a:ln>
                <a:noFill/>
              </a:ln>
              <a:solidFill>
                <a:sysClr val="windowText" lastClr="000000"/>
              </a:solidFill>
              <a:effectLst/>
              <a:uLnTx/>
              <a:uFillTx/>
              <a:latin typeface="+mj-lt"/>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4797152"/>
            <a:ext cx="2206625" cy="147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64201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916251"/>
            <a:ext cx="5616624" cy="785252"/>
          </a:xfrm>
        </p:spPr>
        <p:txBody>
          <a:bodyPr>
            <a:normAutofit fontScale="90000"/>
          </a:bodyPr>
          <a:lstStyle/>
          <a:p>
            <a:r>
              <a:rPr lang="en-GB" sz="3600" b="1" i="1" dirty="0" smtClean="0">
                <a:solidFill>
                  <a:srgbClr val="00B050"/>
                </a:solidFill>
              </a:rPr>
              <a:t>Our School </a:t>
            </a:r>
            <a:r>
              <a:rPr lang="en-GB" sz="3600" b="1" i="1" dirty="0">
                <a:solidFill>
                  <a:srgbClr val="00B050"/>
                </a:solidFill>
              </a:rPr>
              <a:t>Aims &amp; Values </a:t>
            </a:r>
            <a:r>
              <a:rPr lang="en-GB" dirty="0"/>
              <a:t/>
            </a:r>
            <a:br>
              <a:rPr lang="en-GB" dirty="0"/>
            </a:br>
            <a:endParaRPr lang="en-GB" dirty="0"/>
          </a:p>
        </p:txBody>
      </p:sp>
      <p:sp>
        <p:nvSpPr>
          <p:cNvPr id="3" name="Content Placeholder 2"/>
          <p:cNvSpPr>
            <a:spLocks noGrp="1"/>
          </p:cNvSpPr>
          <p:nvPr>
            <p:ph idx="1"/>
          </p:nvPr>
        </p:nvSpPr>
        <p:spPr>
          <a:xfrm>
            <a:off x="876006" y="1212631"/>
            <a:ext cx="7452340" cy="989125"/>
          </a:xfrm>
        </p:spPr>
        <p:txBody>
          <a:bodyPr>
            <a:normAutofit/>
          </a:bodyPr>
          <a:lstStyle/>
          <a:p>
            <a:pPr marL="0" indent="0" algn="ctr">
              <a:buNone/>
            </a:pPr>
            <a:r>
              <a:rPr lang="en-GB" u="sng" dirty="0" smtClean="0"/>
              <a:t>The </a:t>
            </a:r>
            <a:r>
              <a:rPr lang="en-GB" u="sng" dirty="0"/>
              <a:t>aims of the school </a:t>
            </a:r>
            <a:r>
              <a:rPr lang="en-GB" dirty="0"/>
              <a:t>are the same for all pupils. Within a caring, positive, disciplined and safe environment and in partnership with parents and </a:t>
            </a:r>
            <a:r>
              <a:rPr lang="en-GB" dirty="0" smtClean="0"/>
              <a:t>governors.</a:t>
            </a:r>
          </a:p>
          <a:p>
            <a:pPr marL="0" indent="0">
              <a:buNone/>
            </a:pPr>
            <a:endParaRPr lang="en-GB" dirty="0"/>
          </a:p>
          <a:p>
            <a:pPr marL="0" indent="0">
              <a:buNone/>
            </a:pPr>
            <a:endParaRPr lang="en-GB" dirty="0"/>
          </a:p>
        </p:txBody>
      </p:sp>
      <p:pic>
        <p:nvPicPr>
          <p:cNvPr id="4" name="Picture 2" descr="C:\Users\rr\Pictures\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3656653"/>
            <a:ext cx="829994" cy="8299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9712" y="2201291"/>
            <a:ext cx="3404927" cy="4180037"/>
          </a:xfrm>
          <a:prstGeom prst="rect">
            <a:avLst/>
          </a:prstGeom>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2346" y="3563754"/>
            <a:ext cx="828675"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665857" y="2270496"/>
            <a:ext cx="2088232" cy="1015663"/>
          </a:xfrm>
          <a:prstGeom prst="rect">
            <a:avLst/>
          </a:prstGeom>
          <a:noFill/>
        </p:spPr>
        <p:txBody>
          <a:bodyPr wrap="square" rtlCol="0">
            <a:spAutoFit/>
          </a:bodyPr>
          <a:lstStyle/>
          <a:p>
            <a:r>
              <a:rPr lang="en-GB" sz="2000" b="1" u="sng" dirty="0" smtClean="0">
                <a:solidFill>
                  <a:srgbClr val="00B050"/>
                </a:solidFill>
              </a:rPr>
              <a:t>Resilience</a:t>
            </a:r>
          </a:p>
          <a:p>
            <a:r>
              <a:rPr lang="en-GB" sz="2000" b="1" dirty="0" smtClean="0"/>
              <a:t>Perseverance</a:t>
            </a:r>
          </a:p>
          <a:p>
            <a:r>
              <a:rPr lang="en-GB" sz="2000" b="1" dirty="0" smtClean="0"/>
              <a:t>Courage</a:t>
            </a:r>
            <a:endParaRPr lang="en-GB" sz="2000" b="1" dirty="0"/>
          </a:p>
        </p:txBody>
      </p:sp>
      <p:sp>
        <p:nvSpPr>
          <p:cNvPr id="8" name="TextBox 7"/>
          <p:cNvSpPr txBox="1"/>
          <p:nvPr/>
        </p:nvSpPr>
        <p:spPr>
          <a:xfrm>
            <a:off x="737865" y="4581128"/>
            <a:ext cx="2016224" cy="1938992"/>
          </a:xfrm>
          <a:prstGeom prst="rect">
            <a:avLst/>
          </a:prstGeom>
          <a:noFill/>
        </p:spPr>
        <p:txBody>
          <a:bodyPr wrap="square" rtlCol="0">
            <a:spAutoFit/>
          </a:bodyPr>
          <a:lstStyle/>
          <a:p>
            <a:r>
              <a:rPr lang="en-GB" sz="2000" b="1" u="sng" dirty="0" smtClean="0">
                <a:solidFill>
                  <a:srgbClr val="00B050"/>
                </a:solidFill>
              </a:rPr>
              <a:t>Respect</a:t>
            </a:r>
          </a:p>
          <a:p>
            <a:r>
              <a:rPr lang="en-GB" sz="2000" b="1" dirty="0" smtClean="0"/>
              <a:t>Tolerance</a:t>
            </a:r>
          </a:p>
          <a:p>
            <a:r>
              <a:rPr lang="en-GB" sz="2000" b="1" dirty="0" smtClean="0"/>
              <a:t>Kindness</a:t>
            </a:r>
          </a:p>
          <a:p>
            <a:r>
              <a:rPr lang="en-GB" sz="2000" b="1" dirty="0" smtClean="0"/>
              <a:t>Empathy</a:t>
            </a:r>
          </a:p>
          <a:p>
            <a:r>
              <a:rPr lang="en-GB" sz="2000" b="1" dirty="0" smtClean="0"/>
              <a:t>Co-operation</a:t>
            </a:r>
          </a:p>
          <a:p>
            <a:r>
              <a:rPr lang="en-GB" sz="2000" b="1" dirty="0" smtClean="0"/>
              <a:t>Collaboration</a:t>
            </a:r>
            <a:endParaRPr lang="en-GB" sz="2000" b="1" dirty="0"/>
          </a:p>
        </p:txBody>
      </p:sp>
      <p:sp>
        <p:nvSpPr>
          <p:cNvPr id="9" name="TextBox 8"/>
          <p:cNvSpPr txBox="1"/>
          <p:nvPr/>
        </p:nvSpPr>
        <p:spPr>
          <a:xfrm>
            <a:off x="6511543" y="2201291"/>
            <a:ext cx="2448272" cy="1015663"/>
          </a:xfrm>
          <a:prstGeom prst="rect">
            <a:avLst/>
          </a:prstGeom>
          <a:noFill/>
        </p:spPr>
        <p:txBody>
          <a:bodyPr wrap="square" rtlCol="0">
            <a:spAutoFit/>
          </a:bodyPr>
          <a:lstStyle/>
          <a:p>
            <a:r>
              <a:rPr lang="en-GB" sz="2000" b="1" u="sng" dirty="0" smtClean="0">
                <a:solidFill>
                  <a:srgbClr val="00B050"/>
                </a:solidFill>
              </a:rPr>
              <a:t>Honesty</a:t>
            </a:r>
          </a:p>
          <a:p>
            <a:r>
              <a:rPr lang="en-GB" sz="2000" b="1" dirty="0" smtClean="0"/>
              <a:t>Trustworthiness</a:t>
            </a:r>
          </a:p>
          <a:p>
            <a:r>
              <a:rPr lang="en-GB" sz="2000" b="1" dirty="0" smtClean="0"/>
              <a:t>Integrity</a:t>
            </a:r>
            <a:endParaRPr lang="en-GB" sz="2000" b="1" dirty="0"/>
          </a:p>
        </p:txBody>
      </p:sp>
      <p:sp>
        <p:nvSpPr>
          <p:cNvPr id="10" name="TextBox 9"/>
          <p:cNvSpPr txBox="1"/>
          <p:nvPr/>
        </p:nvSpPr>
        <p:spPr>
          <a:xfrm>
            <a:off x="6655559" y="4888904"/>
            <a:ext cx="2160240" cy="1323439"/>
          </a:xfrm>
          <a:prstGeom prst="rect">
            <a:avLst/>
          </a:prstGeom>
          <a:noFill/>
        </p:spPr>
        <p:txBody>
          <a:bodyPr wrap="square" rtlCol="0">
            <a:spAutoFit/>
          </a:bodyPr>
          <a:lstStyle/>
          <a:p>
            <a:r>
              <a:rPr lang="en-GB" sz="2000" b="1" u="sng" dirty="0" smtClean="0">
                <a:solidFill>
                  <a:srgbClr val="00B050"/>
                </a:solidFill>
              </a:rPr>
              <a:t>Ownership</a:t>
            </a:r>
          </a:p>
          <a:p>
            <a:r>
              <a:rPr lang="en-GB" sz="2000" b="1" dirty="0" smtClean="0"/>
              <a:t>Responsibility</a:t>
            </a:r>
          </a:p>
          <a:p>
            <a:r>
              <a:rPr lang="en-GB" sz="2000" b="1" dirty="0" smtClean="0"/>
              <a:t>Independence</a:t>
            </a:r>
          </a:p>
          <a:p>
            <a:r>
              <a:rPr lang="en-GB" sz="2000" b="1" dirty="0" smtClean="0"/>
              <a:t>Accountability</a:t>
            </a:r>
            <a:endParaRPr lang="en-GB" sz="2000" b="1" dirty="0"/>
          </a:p>
        </p:txBody>
      </p:sp>
    </p:spTree>
    <p:extLst>
      <p:ext uri="{BB962C8B-B14F-4D97-AF65-F5344CB8AC3E}">
        <p14:creationId xmlns:p14="http://schemas.microsoft.com/office/powerpoint/2010/main" val="11839877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84418"/>
            <a:ext cx="7024744" cy="1143000"/>
          </a:xfrm>
        </p:spPr>
        <p:txBody>
          <a:bodyPr/>
          <a:lstStyle/>
          <a:p>
            <a:r>
              <a:rPr lang="en-GB" dirty="0" smtClean="0"/>
              <a:t>Structure</a:t>
            </a:r>
            <a:endParaRPr lang="en-GB" dirty="0"/>
          </a:p>
        </p:txBody>
      </p:sp>
      <p:sp>
        <p:nvSpPr>
          <p:cNvPr id="3" name="Content Placeholder 2"/>
          <p:cNvSpPr>
            <a:spLocks noGrp="1"/>
          </p:cNvSpPr>
          <p:nvPr>
            <p:ph idx="1"/>
          </p:nvPr>
        </p:nvSpPr>
        <p:spPr>
          <a:xfrm>
            <a:off x="4797445" y="1622585"/>
            <a:ext cx="3384492" cy="3508977"/>
          </a:xfrm>
        </p:spPr>
        <p:txBody>
          <a:bodyPr>
            <a:noAutofit/>
          </a:bodyPr>
          <a:lstStyle/>
          <a:p>
            <a:pPr marL="68580" indent="0" algn="ctr">
              <a:buNone/>
            </a:pPr>
            <a:r>
              <a:rPr lang="en-GB" sz="2000" dirty="0" smtClean="0"/>
              <a:t>PM</a:t>
            </a:r>
          </a:p>
          <a:p>
            <a:r>
              <a:rPr lang="en-GB" sz="2000" dirty="0" smtClean="0"/>
              <a:t>Science</a:t>
            </a:r>
          </a:p>
          <a:p>
            <a:r>
              <a:rPr lang="en-GB" sz="2000" dirty="0" smtClean="0"/>
              <a:t>History</a:t>
            </a:r>
          </a:p>
          <a:p>
            <a:r>
              <a:rPr lang="en-GB" sz="2000" dirty="0" smtClean="0"/>
              <a:t>Geography</a:t>
            </a:r>
          </a:p>
          <a:p>
            <a:r>
              <a:rPr lang="en-GB" sz="2000" dirty="0" smtClean="0"/>
              <a:t>Computing</a:t>
            </a:r>
          </a:p>
          <a:p>
            <a:r>
              <a:rPr lang="en-GB" sz="2000" dirty="0" smtClean="0"/>
              <a:t>RE</a:t>
            </a:r>
          </a:p>
          <a:p>
            <a:r>
              <a:rPr lang="en-GB" sz="2000" dirty="0" smtClean="0"/>
              <a:t>PE</a:t>
            </a:r>
          </a:p>
          <a:p>
            <a:r>
              <a:rPr lang="en-GB" sz="2000" dirty="0" smtClean="0"/>
              <a:t>ART</a:t>
            </a:r>
          </a:p>
          <a:p>
            <a:r>
              <a:rPr lang="en-GB" sz="2000" dirty="0" smtClean="0"/>
              <a:t>Music</a:t>
            </a:r>
          </a:p>
          <a:p>
            <a:r>
              <a:rPr lang="en-GB" sz="2000" dirty="0" smtClean="0"/>
              <a:t>MFL</a:t>
            </a:r>
          </a:p>
          <a:p>
            <a:r>
              <a:rPr lang="en-GB" sz="2000" dirty="0" smtClean="0"/>
              <a:t>Spelling</a:t>
            </a:r>
          </a:p>
          <a:p>
            <a:r>
              <a:rPr lang="en-GB" sz="2000" dirty="0" smtClean="0"/>
              <a:t>Lightning maths</a:t>
            </a:r>
            <a:endParaRPr lang="en-GB" sz="2000" dirty="0"/>
          </a:p>
        </p:txBody>
      </p:sp>
      <p:sp>
        <p:nvSpPr>
          <p:cNvPr id="4" name="Content Placeholder 2"/>
          <p:cNvSpPr txBox="1">
            <a:spLocks/>
          </p:cNvSpPr>
          <p:nvPr/>
        </p:nvSpPr>
        <p:spPr>
          <a:xfrm>
            <a:off x="1177459" y="1628800"/>
            <a:ext cx="3384492" cy="3508977"/>
          </a:xfrm>
          <a:prstGeom prst="rect">
            <a:avLst/>
          </a:prstGeom>
        </p:spPr>
        <p:txBody>
          <a:bodyPr vert="horz" lIns="91440" tIns="45720" rIns="91440" bIns="45720" rtlCol="0">
            <a:normAutofit lnSpcReduction="10000"/>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ctr">
              <a:buNone/>
            </a:pPr>
            <a:r>
              <a:rPr lang="en-GB" dirty="0" smtClean="0"/>
              <a:t>AM</a:t>
            </a:r>
          </a:p>
          <a:p>
            <a:r>
              <a:rPr lang="en-GB" dirty="0" smtClean="0"/>
              <a:t>Registration</a:t>
            </a:r>
          </a:p>
          <a:p>
            <a:r>
              <a:rPr lang="en-GB" dirty="0" smtClean="0"/>
              <a:t>Shared reading/assembly</a:t>
            </a:r>
          </a:p>
          <a:p>
            <a:r>
              <a:rPr lang="en-GB" dirty="0" smtClean="0"/>
              <a:t>English</a:t>
            </a:r>
          </a:p>
          <a:p>
            <a:r>
              <a:rPr lang="en-GB" dirty="0" smtClean="0"/>
              <a:t>Playtime</a:t>
            </a:r>
          </a:p>
          <a:p>
            <a:r>
              <a:rPr lang="en-GB" dirty="0" smtClean="0"/>
              <a:t>Maths</a:t>
            </a:r>
          </a:p>
          <a:p>
            <a:endParaRPr lang="en-GB" dirty="0" smtClean="0"/>
          </a:p>
          <a:p>
            <a:r>
              <a:rPr lang="en-GB" dirty="0" smtClean="0"/>
              <a:t>Lunchtime</a:t>
            </a:r>
          </a:p>
          <a:p>
            <a:endParaRPr lang="en-GB" dirty="0" smtClean="0"/>
          </a:p>
        </p:txBody>
      </p:sp>
      <p:sp>
        <p:nvSpPr>
          <p:cNvPr id="5" name="Content Placeholder 2"/>
          <p:cNvSpPr txBox="1">
            <a:spLocks/>
          </p:cNvSpPr>
          <p:nvPr/>
        </p:nvSpPr>
        <p:spPr>
          <a:xfrm>
            <a:off x="682531" y="5921896"/>
            <a:ext cx="7795707" cy="936104"/>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r>
              <a:rPr lang="en-GB" dirty="0" smtClean="0"/>
              <a:t>PE and art or music is on a </a:t>
            </a:r>
            <a:r>
              <a:rPr lang="en-GB" dirty="0" smtClean="0"/>
              <a:t>Tue</a:t>
            </a:r>
            <a:r>
              <a:rPr lang="en-GB" dirty="0" smtClean="0"/>
              <a:t>sday </a:t>
            </a:r>
            <a:r>
              <a:rPr lang="en-GB" dirty="0" smtClean="0"/>
              <a:t>morning with Mr </a:t>
            </a:r>
            <a:r>
              <a:rPr lang="en-GB" dirty="0" err="1" smtClean="0"/>
              <a:t>Turton</a:t>
            </a:r>
            <a:r>
              <a:rPr lang="en-GB" dirty="0" smtClean="0"/>
              <a:t> and Miss </a:t>
            </a:r>
            <a:r>
              <a:rPr lang="en-GB" dirty="0" err="1" smtClean="0"/>
              <a:t>Elcock</a:t>
            </a:r>
            <a:endParaRPr lang="en-GB" dirty="0" smtClean="0"/>
          </a:p>
          <a:p>
            <a:endParaRPr lang="en-GB" dirty="0" smtClean="0"/>
          </a:p>
        </p:txBody>
      </p:sp>
    </p:spTree>
    <p:extLst>
      <p:ext uri="{BB962C8B-B14F-4D97-AF65-F5344CB8AC3E}">
        <p14:creationId xmlns:p14="http://schemas.microsoft.com/office/powerpoint/2010/main" val="1192538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20688"/>
            <a:ext cx="7024744" cy="1143000"/>
          </a:xfrm>
        </p:spPr>
        <p:txBody>
          <a:bodyPr/>
          <a:lstStyle/>
          <a:p>
            <a:r>
              <a:rPr lang="en-GB" dirty="0" smtClean="0"/>
              <a:t>National Curriculum</a:t>
            </a:r>
            <a:endParaRPr lang="en-GB" dirty="0"/>
          </a:p>
        </p:txBody>
      </p:sp>
      <p:sp>
        <p:nvSpPr>
          <p:cNvPr id="3" name="Content Placeholder 2"/>
          <p:cNvSpPr>
            <a:spLocks noGrp="1"/>
          </p:cNvSpPr>
          <p:nvPr>
            <p:ph idx="1"/>
          </p:nvPr>
        </p:nvSpPr>
        <p:spPr>
          <a:xfrm>
            <a:off x="1043492" y="1988840"/>
            <a:ext cx="6777317" cy="3843789"/>
          </a:xfrm>
        </p:spPr>
        <p:txBody>
          <a:bodyPr>
            <a:noAutofit/>
          </a:bodyPr>
          <a:lstStyle/>
          <a:p>
            <a:pPr marL="68580" indent="0">
              <a:buNone/>
            </a:pPr>
            <a:r>
              <a:rPr lang="en-GB" sz="2800" dirty="0" smtClean="0"/>
              <a:t>Reading</a:t>
            </a:r>
          </a:p>
          <a:p>
            <a:pPr marL="68580" indent="0">
              <a:buNone/>
            </a:pPr>
            <a:r>
              <a:rPr lang="en-GB" sz="2800" dirty="0" smtClean="0"/>
              <a:t>By </a:t>
            </a:r>
            <a:r>
              <a:rPr lang="en-GB" sz="2800" dirty="0"/>
              <a:t>the beginning of year 5</a:t>
            </a:r>
            <a:r>
              <a:rPr lang="en-GB" sz="2800" dirty="0" smtClean="0"/>
              <a:t>, </a:t>
            </a:r>
            <a:r>
              <a:rPr lang="en-GB" sz="2800" dirty="0"/>
              <a:t>pupils should be able to read aloud a </a:t>
            </a:r>
            <a:r>
              <a:rPr lang="en-GB" sz="2800" dirty="0" smtClean="0"/>
              <a:t>range </a:t>
            </a:r>
            <a:r>
              <a:rPr lang="en-GB" sz="2800" dirty="0"/>
              <a:t>of poetry and books written at an age-appropriate interest level with accuracy and at a reasonable speaking pace. They should be able to read most words effortlessly and to work out how to pronounce unfamiliar written words with increasing automaticity. If the pronunciation sounds unfamiliar, they should ask for help in determining both the meaning of the word and how to pronounce it correctly.</a:t>
            </a:r>
          </a:p>
        </p:txBody>
      </p:sp>
    </p:spTree>
    <p:extLst>
      <p:ext uri="{BB962C8B-B14F-4D97-AF65-F5344CB8AC3E}">
        <p14:creationId xmlns:p14="http://schemas.microsoft.com/office/powerpoint/2010/main" val="959216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20688"/>
            <a:ext cx="7024744" cy="1143000"/>
          </a:xfrm>
        </p:spPr>
        <p:txBody>
          <a:bodyPr/>
          <a:lstStyle/>
          <a:p>
            <a:r>
              <a:rPr lang="en-GB" dirty="0" smtClean="0"/>
              <a:t>National Curriculum</a:t>
            </a:r>
            <a:endParaRPr lang="en-GB" dirty="0"/>
          </a:p>
        </p:txBody>
      </p:sp>
      <p:sp>
        <p:nvSpPr>
          <p:cNvPr id="3" name="Content Placeholder 2"/>
          <p:cNvSpPr>
            <a:spLocks noGrp="1"/>
          </p:cNvSpPr>
          <p:nvPr>
            <p:ph idx="1"/>
          </p:nvPr>
        </p:nvSpPr>
        <p:spPr>
          <a:xfrm>
            <a:off x="1043492" y="1988840"/>
            <a:ext cx="6777317" cy="3843789"/>
          </a:xfrm>
        </p:spPr>
        <p:txBody>
          <a:bodyPr>
            <a:normAutofit/>
          </a:bodyPr>
          <a:lstStyle/>
          <a:p>
            <a:pPr marL="68580" indent="0">
              <a:buNone/>
            </a:pPr>
            <a:r>
              <a:rPr lang="en-GB" sz="3200" dirty="0" smtClean="0"/>
              <a:t>Writing</a:t>
            </a:r>
          </a:p>
          <a:p>
            <a:pPr marL="68580" indent="0">
              <a:buNone/>
            </a:pPr>
            <a:r>
              <a:rPr lang="en-GB" sz="3200" dirty="0"/>
              <a:t>Pupils should be able to write down their ideas quickly. Their grammar and punctuation should be broadly accurate. Pupils’ spelling of most words taught so far should be accurate and they should be able to spell words that they have not yet been taught by using what they have learnt about how spelling works in English.</a:t>
            </a:r>
          </a:p>
        </p:txBody>
      </p:sp>
    </p:spTree>
    <p:extLst>
      <p:ext uri="{BB962C8B-B14F-4D97-AF65-F5344CB8AC3E}">
        <p14:creationId xmlns:p14="http://schemas.microsoft.com/office/powerpoint/2010/main" val="7482758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20688"/>
            <a:ext cx="7024744" cy="1143000"/>
          </a:xfrm>
        </p:spPr>
        <p:txBody>
          <a:bodyPr/>
          <a:lstStyle/>
          <a:p>
            <a:r>
              <a:rPr lang="en-GB" dirty="0" smtClean="0"/>
              <a:t>National Curriculum</a:t>
            </a:r>
            <a:endParaRPr lang="en-GB" dirty="0"/>
          </a:p>
        </p:txBody>
      </p:sp>
      <p:sp>
        <p:nvSpPr>
          <p:cNvPr id="3" name="Content Placeholder 2"/>
          <p:cNvSpPr>
            <a:spLocks noGrp="1"/>
          </p:cNvSpPr>
          <p:nvPr>
            <p:ph idx="1"/>
          </p:nvPr>
        </p:nvSpPr>
        <p:spPr>
          <a:xfrm>
            <a:off x="1043492" y="1988840"/>
            <a:ext cx="6777317" cy="3843789"/>
          </a:xfrm>
        </p:spPr>
        <p:txBody>
          <a:bodyPr>
            <a:normAutofit/>
          </a:bodyPr>
          <a:lstStyle/>
          <a:p>
            <a:pPr marL="68580" indent="0">
              <a:buNone/>
            </a:pPr>
            <a:r>
              <a:rPr lang="en-GB" sz="3200" dirty="0" smtClean="0"/>
              <a:t>Maths</a:t>
            </a:r>
          </a:p>
          <a:p>
            <a:pPr marL="68580" indent="0">
              <a:buNone/>
            </a:pPr>
            <a:r>
              <a:rPr lang="en-GB" sz="3200" dirty="0"/>
              <a:t>The principal focus of mathematics teaching in upper key stage 2 is to ensure that pupils extend their understanding of the number system and place value to include larger </a:t>
            </a:r>
            <a:r>
              <a:rPr lang="en-GB" sz="3200" dirty="0" smtClean="0"/>
              <a:t>numbers. </a:t>
            </a:r>
            <a:r>
              <a:rPr lang="en-GB" sz="3200" dirty="0"/>
              <a:t>This should develop the connections that pupils make between multiplication and division with fractions, </a:t>
            </a:r>
            <a:r>
              <a:rPr lang="en-GB" sz="3200" dirty="0" smtClean="0"/>
              <a:t>decimals and percentages.</a:t>
            </a:r>
            <a:endParaRPr lang="en-GB" sz="3200" dirty="0"/>
          </a:p>
        </p:txBody>
      </p:sp>
    </p:spTree>
    <p:extLst>
      <p:ext uri="{BB962C8B-B14F-4D97-AF65-F5344CB8AC3E}">
        <p14:creationId xmlns:p14="http://schemas.microsoft.com/office/powerpoint/2010/main" val="3554252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dirty="0" smtClean="0"/>
              <a:t>Assessments</a:t>
            </a:r>
            <a:endParaRPr lang="en-GB" sz="4800" dirty="0"/>
          </a:p>
        </p:txBody>
      </p:sp>
      <p:sp>
        <p:nvSpPr>
          <p:cNvPr id="3" name="Content Placeholder 2"/>
          <p:cNvSpPr>
            <a:spLocks noGrp="1"/>
          </p:cNvSpPr>
          <p:nvPr>
            <p:ph idx="1"/>
          </p:nvPr>
        </p:nvSpPr>
        <p:spPr/>
        <p:txBody>
          <a:bodyPr>
            <a:normAutofit/>
          </a:bodyPr>
          <a:lstStyle/>
          <a:p>
            <a:r>
              <a:rPr lang="en-GB" sz="3200" dirty="0" smtClean="0"/>
              <a:t>Half termly tests in reading</a:t>
            </a:r>
          </a:p>
          <a:p>
            <a:r>
              <a:rPr lang="en-GB" sz="3200" dirty="0" smtClean="0"/>
              <a:t>Half termly maths assessment</a:t>
            </a:r>
          </a:p>
          <a:p>
            <a:pPr lvl="0">
              <a:buClr>
                <a:srgbClr val="94C600"/>
              </a:buClr>
            </a:pPr>
            <a:r>
              <a:rPr lang="en-GB" sz="3200" dirty="0" smtClean="0">
                <a:solidFill>
                  <a:srgbClr val="3E3D2D"/>
                </a:solidFill>
              </a:rPr>
              <a:t>Termly </a:t>
            </a:r>
            <a:r>
              <a:rPr lang="en-GB" sz="3200" dirty="0">
                <a:solidFill>
                  <a:srgbClr val="3E3D2D"/>
                </a:solidFill>
              </a:rPr>
              <a:t>assessment of </a:t>
            </a:r>
            <a:r>
              <a:rPr lang="en-GB" sz="3200" dirty="0" smtClean="0">
                <a:solidFill>
                  <a:srgbClr val="3E3D2D"/>
                </a:solidFill>
              </a:rPr>
              <a:t>CEW</a:t>
            </a:r>
            <a:endParaRPr lang="en-GB" sz="3200" dirty="0" smtClean="0"/>
          </a:p>
          <a:p>
            <a:r>
              <a:rPr lang="en-GB" sz="3200" dirty="0" smtClean="0"/>
              <a:t>Writing assessments (2 or 3 a half term)</a:t>
            </a:r>
          </a:p>
          <a:p>
            <a:r>
              <a:rPr lang="en-GB" sz="3200" dirty="0" smtClean="0"/>
              <a:t>Half termly </a:t>
            </a:r>
            <a:r>
              <a:rPr lang="en-GB" sz="3200" dirty="0" err="1" smtClean="0"/>
              <a:t>SPaG</a:t>
            </a:r>
            <a:r>
              <a:rPr lang="en-GB" sz="3200" dirty="0" smtClean="0"/>
              <a:t> assessment</a:t>
            </a:r>
          </a:p>
          <a:p>
            <a:r>
              <a:rPr lang="en-GB" sz="3200" dirty="0" smtClean="0"/>
              <a:t>Termly reading and comprehension ages</a:t>
            </a:r>
          </a:p>
        </p:txBody>
      </p:sp>
    </p:spTree>
    <p:extLst>
      <p:ext uri="{BB962C8B-B14F-4D97-AF65-F5344CB8AC3E}">
        <p14:creationId xmlns:p14="http://schemas.microsoft.com/office/powerpoint/2010/main" val="9044495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116632"/>
            <a:ext cx="7024744" cy="1143000"/>
          </a:xfrm>
        </p:spPr>
        <p:txBody>
          <a:bodyPr/>
          <a:lstStyle/>
          <a:p>
            <a:r>
              <a:rPr lang="en-GB" sz="4800" dirty="0" smtClean="0"/>
              <a:t>Topics</a:t>
            </a:r>
            <a:endParaRPr lang="en-GB" sz="4800" dirty="0"/>
          </a:p>
        </p:txBody>
      </p:sp>
      <p:sp>
        <p:nvSpPr>
          <p:cNvPr id="3" name="Content Placeholder 2"/>
          <p:cNvSpPr>
            <a:spLocks noGrp="1"/>
          </p:cNvSpPr>
          <p:nvPr>
            <p:ph idx="1"/>
          </p:nvPr>
        </p:nvSpPr>
        <p:spPr>
          <a:xfrm>
            <a:off x="467544" y="1340768"/>
            <a:ext cx="2808312" cy="5040560"/>
          </a:xfrm>
        </p:spPr>
        <p:txBody>
          <a:bodyPr>
            <a:normAutofit/>
          </a:bodyPr>
          <a:lstStyle/>
          <a:p>
            <a:pPr marL="68580" indent="0" algn="ctr">
              <a:buNone/>
            </a:pPr>
            <a:r>
              <a:rPr lang="en-GB" b="1" dirty="0" smtClean="0"/>
              <a:t>Autumn</a:t>
            </a:r>
          </a:p>
          <a:p>
            <a:r>
              <a:rPr lang="en-GB" dirty="0" smtClean="0">
                <a:solidFill>
                  <a:srgbClr val="00B050"/>
                </a:solidFill>
              </a:rPr>
              <a:t>Interstellar explorers -Space </a:t>
            </a:r>
          </a:p>
          <a:p>
            <a:r>
              <a:rPr lang="en-GB" dirty="0" smtClean="0">
                <a:solidFill>
                  <a:srgbClr val="7030A0"/>
                </a:solidFill>
              </a:rPr>
              <a:t>The Empire strikes back - Romans</a:t>
            </a:r>
          </a:p>
          <a:p>
            <a:r>
              <a:rPr lang="en-GB" dirty="0" smtClean="0">
                <a:solidFill>
                  <a:srgbClr val="00B050"/>
                </a:solidFill>
              </a:rPr>
              <a:t>Master chef – Materials, reversible and irreversible changes.</a:t>
            </a:r>
          </a:p>
          <a:p>
            <a:r>
              <a:rPr lang="en-GB" dirty="0" smtClean="0">
                <a:solidFill>
                  <a:schemeClr val="accent6">
                    <a:lumMod val="75000"/>
                  </a:schemeClr>
                </a:solidFill>
              </a:rPr>
              <a:t>Pulleys and levers- Catapults</a:t>
            </a:r>
          </a:p>
          <a:p>
            <a:r>
              <a:rPr lang="en-GB" dirty="0" smtClean="0">
                <a:solidFill>
                  <a:srgbClr val="FF0000"/>
                </a:solidFill>
              </a:rPr>
              <a:t>City Slicker- land use and settlements</a:t>
            </a:r>
            <a:endParaRPr lang="en-GB" dirty="0">
              <a:solidFill>
                <a:srgbClr val="FF0000"/>
              </a:solidFill>
            </a:endParaRPr>
          </a:p>
          <a:p>
            <a:pPr marL="68580" indent="0">
              <a:buNone/>
            </a:pPr>
            <a:endParaRPr lang="en-GB" dirty="0"/>
          </a:p>
          <a:p>
            <a:pPr marL="68580" indent="0">
              <a:buNone/>
            </a:pPr>
            <a:endParaRPr lang="en-GB" sz="1600" dirty="0" smtClean="0"/>
          </a:p>
          <a:p>
            <a:pPr marL="68580" indent="0">
              <a:buNone/>
            </a:pPr>
            <a:endParaRPr lang="en-GB" sz="1600" dirty="0" smtClean="0"/>
          </a:p>
          <a:p>
            <a:pPr marL="68580" indent="0">
              <a:buNone/>
            </a:pPr>
            <a:endParaRPr lang="en-GB" sz="3200" dirty="0" smtClean="0"/>
          </a:p>
          <a:p>
            <a:pPr marL="68580" indent="0">
              <a:buNone/>
            </a:pPr>
            <a:endParaRPr lang="en-GB" sz="3200" dirty="0"/>
          </a:p>
          <a:p>
            <a:pPr marL="68580" indent="0">
              <a:buNone/>
            </a:pPr>
            <a:endParaRPr lang="en-GB" sz="3200" dirty="0" smtClean="0"/>
          </a:p>
        </p:txBody>
      </p:sp>
      <p:sp>
        <p:nvSpPr>
          <p:cNvPr id="6" name="Content Placeholder 2"/>
          <p:cNvSpPr txBox="1">
            <a:spLocks/>
          </p:cNvSpPr>
          <p:nvPr/>
        </p:nvSpPr>
        <p:spPr>
          <a:xfrm>
            <a:off x="3419872" y="1412776"/>
            <a:ext cx="2592288" cy="4968552"/>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ctr">
              <a:buFont typeface="Wingdings 2" pitchFamily="18" charset="2"/>
              <a:buNone/>
            </a:pPr>
            <a:r>
              <a:rPr lang="en-GB" b="1" dirty="0" smtClean="0"/>
              <a:t>Spring</a:t>
            </a:r>
          </a:p>
          <a:p>
            <a:r>
              <a:rPr lang="en-GB" dirty="0" smtClean="0">
                <a:solidFill>
                  <a:srgbClr val="00B0F0"/>
                </a:solidFill>
              </a:rPr>
              <a:t>Outdoor learning </a:t>
            </a:r>
          </a:p>
          <a:p>
            <a:pPr marL="68580" indent="0">
              <a:buNone/>
            </a:pPr>
            <a:endParaRPr lang="en-GB" dirty="0" smtClean="0"/>
          </a:p>
          <a:p>
            <a:r>
              <a:rPr lang="en-GB" dirty="0" smtClean="0">
                <a:solidFill>
                  <a:srgbClr val="00B050"/>
                </a:solidFill>
              </a:rPr>
              <a:t>May the force be  with you-Forces  (such as gravity)</a:t>
            </a:r>
          </a:p>
          <a:p>
            <a:endParaRPr lang="en-GB" dirty="0"/>
          </a:p>
          <a:p>
            <a:r>
              <a:rPr lang="en-GB" dirty="0" smtClean="0">
                <a:solidFill>
                  <a:schemeClr val="accent6">
                    <a:lumMod val="75000"/>
                  </a:schemeClr>
                </a:solidFill>
              </a:rPr>
              <a:t>Structures -  landmarks</a:t>
            </a:r>
          </a:p>
          <a:p>
            <a:endParaRPr lang="en-GB" dirty="0"/>
          </a:p>
          <a:p>
            <a:r>
              <a:rPr lang="en-GB" dirty="0" smtClean="0">
                <a:solidFill>
                  <a:srgbClr val="7030A0"/>
                </a:solidFill>
              </a:rPr>
              <a:t>Traders and raiders -  Anglo Saxons.</a:t>
            </a:r>
          </a:p>
          <a:p>
            <a:pPr marL="68580" indent="0">
              <a:buFont typeface="Wingdings 2" pitchFamily="18" charset="2"/>
              <a:buNone/>
            </a:pPr>
            <a:endParaRPr lang="en-GB" dirty="0" smtClean="0"/>
          </a:p>
          <a:p>
            <a:pPr marL="68580" indent="0">
              <a:buFont typeface="Wingdings 2" pitchFamily="18" charset="2"/>
              <a:buNone/>
            </a:pPr>
            <a:endParaRPr lang="en-GB" dirty="0" smtClean="0"/>
          </a:p>
          <a:p>
            <a:pPr marL="68580" indent="0">
              <a:buFont typeface="Wingdings 2" pitchFamily="18" charset="2"/>
              <a:buNone/>
            </a:pPr>
            <a:endParaRPr lang="en-GB" sz="1600" dirty="0" smtClean="0"/>
          </a:p>
          <a:p>
            <a:pPr marL="68580" indent="0">
              <a:buFont typeface="Wingdings 2" pitchFamily="18" charset="2"/>
              <a:buNone/>
            </a:pPr>
            <a:endParaRPr lang="en-GB" sz="1600" dirty="0" smtClean="0"/>
          </a:p>
          <a:p>
            <a:pPr marL="68580" indent="0">
              <a:buFont typeface="Wingdings 2" pitchFamily="18" charset="2"/>
              <a:buNone/>
            </a:pPr>
            <a:endParaRPr lang="en-GB" sz="3200" dirty="0" smtClean="0"/>
          </a:p>
          <a:p>
            <a:pPr marL="68580" indent="0">
              <a:buFont typeface="Wingdings 2" pitchFamily="18" charset="2"/>
              <a:buNone/>
            </a:pPr>
            <a:endParaRPr lang="en-GB" sz="3200" dirty="0" smtClean="0"/>
          </a:p>
          <a:p>
            <a:pPr marL="68580" indent="0">
              <a:buFont typeface="Wingdings 2" pitchFamily="18" charset="2"/>
              <a:buNone/>
            </a:pPr>
            <a:endParaRPr lang="en-GB" sz="3200" dirty="0" smtClean="0"/>
          </a:p>
        </p:txBody>
      </p:sp>
      <p:sp>
        <p:nvSpPr>
          <p:cNvPr id="7" name="Content Placeholder 2"/>
          <p:cNvSpPr txBox="1">
            <a:spLocks/>
          </p:cNvSpPr>
          <p:nvPr/>
        </p:nvSpPr>
        <p:spPr>
          <a:xfrm>
            <a:off x="6156175" y="1412776"/>
            <a:ext cx="2452889" cy="4968552"/>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ctr">
              <a:buFont typeface="Wingdings 2" pitchFamily="18" charset="2"/>
              <a:buNone/>
            </a:pPr>
            <a:r>
              <a:rPr lang="en-GB" b="1" dirty="0" smtClean="0"/>
              <a:t>Summer</a:t>
            </a:r>
          </a:p>
          <a:p>
            <a:r>
              <a:rPr lang="en-GB" dirty="0" smtClean="0">
                <a:solidFill>
                  <a:srgbClr val="00B050"/>
                </a:solidFill>
              </a:rPr>
              <a:t>Animals including Humans- The Human life cycle</a:t>
            </a:r>
          </a:p>
          <a:p>
            <a:pPr marL="68580" indent="0">
              <a:buFont typeface="Wingdings 2" pitchFamily="18" charset="2"/>
              <a:buNone/>
            </a:pPr>
            <a:endParaRPr lang="en-GB" dirty="0" smtClean="0">
              <a:solidFill>
                <a:srgbClr val="00B050"/>
              </a:solidFill>
            </a:endParaRPr>
          </a:p>
          <a:p>
            <a:r>
              <a:rPr lang="en-GB" dirty="0" smtClean="0">
                <a:solidFill>
                  <a:srgbClr val="00B050"/>
                </a:solidFill>
              </a:rPr>
              <a:t>Living things and their habitats</a:t>
            </a:r>
          </a:p>
          <a:p>
            <a:pPr marL="68580" indent="0">
              <a:buFont typeface="Wingdings 2" pitchFamily="18" charset="2"/>
              <a:buNone/>
            </a:pPr>
            <a:endParaRPr lang="en-GB" dirty="0"/>
          </a:p>
          <a:p>
            <a:r>
              <a:rPr lang="en-GB" dirty="0" smtClean="0">
                <a:solidFill>
                  <a:srgbClr val="FF0000"/>
                </a:solidFill>
              </a:rPr>
              <a:t>A tale of two continents - America </a:t>
            </a:r>
            <a:r>
              <a:rPr lang="en-GB" dirty="0" err="1" smtClean="0">
                <a:solidFill>
                  <a:srgbClr val="FF0000"/>
                </a:solidFill>
              </a:rPr>
              <a:t>vs</a:t>
            </a:r>
            <a:r>
              <a:rPr lang="en-GB" dirty="0" smtClean="0">
                <a:solidFill>
                  <a:srgbClr val="FF0000"/>
                </a:solidFill>
              </a:rPr>
              <a:t> UK.</a:t>
            </a:r>
          </a:p>
          <a:p>
            <a:r>
              <a:rPr lang="en-GB" dirty="0" smtClean="0">
                <a:solidFill>
                  <a:schemeClr val="accent6">
                    <a:lumMod val="75000"/>
                  </a:schemeClr>
                </a:solidFill>
              </a:rPr>
              <a:t>Healthy meals</a:t>
            </a:r>
          </a:p>
          <a:p>
            <a:pPr marL="68580" indent="0">
              <a:buFont typeface="Wingdings 2" pitchFamily="18" charset="2"/>
              <a:buNone/>
            </a:pPr>
            <a:endParaRPr lang="en-GB" sz="1600" dirty="0" smtClean="0"/>
          </a:p>
          <a:p>
            <a:pPr marL="68580" indent="0">
              <a:buFont typeface="Wingdings 2" pitchFamily="18" charset="2"/>
              <a:buNone/>
            </a:pPr>
            <a:endParaRPr lang="en-GB" sz="1600" dirty="0" smtClean="0"/>
          </a:p>
          <a:p>
            <a:pPr marL="68580" indent="0">
              <a:buFont typeface="Wingdings 2" pitchFamily="18" charset="2"/>
              <a:buNone/>
            </a:pPr>
            <a:endParaRPr lang="en-GB" sz="3200" dirty="0" smtClean="0"/>
          </a:p>
          <a:p>
            <a:pPr marL="68580" indent="0">
              <a:buFont typeface="Wingdings 2" pitchFamily="18" charset="2"/>
              <a:buNone/>
            </a:pPr>
            <a:endParaRPr lang="en-GB" sz="3200" dirty="0" smtClean="0"/>
          </a:p>
          <a:p>
            <a:pPr marL="68580" indent="0">
              <a:buFont typeface="Wingdings 2" pitchFamily="18" charset="2"/>
              <a:buNone/>
            </a:pPr>
            <a:endParaRPr lang="en-GB" sz="3200" dirty="0" smtClean="0"/>
          </a:p>
        </p:txBody>
      </p:sp>
    </p:spTree>
    <p:extLst>
      <p:ext uri="{BB962C8B-B14F-4D97-AF65-F5344CB8AC3E}">
        <p14:creationId xmlns:p14="http://schemas.microsoft.com/office/powerpoint/2010/main" val="19905321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Independence</a:t>
            </a:r>
            <a:endParaRPr lang="en-GB" dirty="0"/>
          </a:p>
        </p:txBody>
      </p:sp>
      <p:sp>
        <p:nvSpPr>
          <p:cNvPr id="3" name="Content Placeholder 2"/>
          <p:cNvSpPr>
            <a:spLocks noGrp="1"/>
          </p:cNvSpPr>
          <p:nvPr>
            <p:ph idx="1"/>
          </p:nvPr>
        </p:nvSpPr>
        <p:spPr/>
        <p:txBody>
          <a:bodyPr>
            <a:normAutofit/>
          </a:bodyPr>
          <a:lstStyle/>
          <a:p>
            <a:r>
              <a:rPr lang="en-GB" sz="3200" dirty="0" smtClean="0"/>
              <a:t>Knowing about their own health, hygiene or dietary requirements</a:t>
            </a:r>
          </a:p>
          <a:p>
            <a:r>
              <a:rPr lang="en-GB" sz="3200" dirty="0" smtClean="0"/>
              <a:t>Remembering their belongings like bottles or clothes</a:t>
            </a:r>
          </a:p>
          <a:p>
            <a:r>
              <a:rPr lang="en-GB" sz="3200" dirty="0" smtClean="0"/>
              <a:t>Changing their reading book or bringing in their signed reading records</a:t>
            </a:r>
          </a:p>
          <a:p>
            <a:endParaRPr lang="en-GB" sz="3200" dirty="0" smtClean="0"/>
          </a:p>
          <a:p>
            <a:endParaRPr lang="en-GB" sz="3200" dirty="0" smtClean="0"/>
          </a:p>
          <a:p>
            <a:endParaRPr lang="en-GB" sz="3200" dirty="0"/>
          </a:p>
        </p:txBody>
      </p:sp>
    </p:spTree>
    <p:extLst>
      <p:ext uri="{BB962C8B-B14F-4D97-AF65-F5344CB8AC3E}">
        <p14:creationId xmlns:p14="http://schemas.microsoft.com/office/powerpoint/2010/main" val="35453630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404664"/>
            <a:ext cx="7024744" cy="648072"/>
          </a:xfrm>
        </p:spPr>
        <p:txBody>
          <a:bodyPr>
            <a:normAutofit fontScale="90000"/>
          </a:bodyPr>
          <a:lstStyle/>
          <a:p>
            <a:r>
              <a:rPr lang="en-GB" sz="5400" dirty="0" smtClean="0"/>
              <a:t>Support at home</a:t>
            </a:r>
            <a:endParaRPr lang="en-GB" sz="5400" dirty="0"/>
          </a:p>
        </p:txBody>
      </p:sp>
      <p:sp>
        <p:nvSpPr>
          <p:cNvPr id="3" name="Content Placeholder 2"/>
          <p:cNvSpPr>
            <a:spLocks noGrp="1"/>
          </p:cNvSpPr>
          <p:nvPr>
            <p:ph idx="1"/>
          </p:nvPr>
        </p:nvSpPr>
        <p:spPr>
          <a:xfrm>
            <a:off x="971600" y="1196752"/>
            <a:ext cx="6777317" cy="2324375"/>
          </a:xfrm>
        </p:spPr>
        <p:txBody>
          <a:bodyPr>
            <a:noAutofit/>
          </a:bodyPr>
          <a:lstStyle/>
          <a:p>
            <a:r>
              <a:rPr lang="en-GB" sz="3200" dirty="0" smtClean="0"/>
              <a:t>Communicate         - home time</a:t>
            </a:r>
          </a:p>
          <a:p>
            <a:pPr marL="1892808" lvl="8" indent="0">
              <a:buNone/>
            </a:pPr>
            <a:r>
              <a:rPr lang="en-GB" sz="3200" dirty="0" smtClean="0"/>
              <a:t>         - email</a:t>
            </a:r>
          </a:p>
          <a:p>
            <a:pPr marL="1892808" lvl="8" indent="0">
              <a:buNone/>
            </a:pPr>
            <a:r>
              <a:rPr lang="en-GB" sz="3200" dirty="0"/>
              <a:t> </a:t>
            </a:r>
            <a:r>
              <a:rPr lang="en-GB" sz="3200" dirty="0" smtClean="0"/>
              <a:t>        - newsletters</a:t>
            </a:r>
          </a:p>
          <a:p>
            <a:pPr marL="1892808" lvl="8" indent="0">
              <a:buNone/>
            </a:pPr>
            <a:r>
              <a:rPr lang="en-GB" sz="3200" dirty="0"/>
              <a:t> </a:t>
            </a:r>
            <a:r>
              <a:rPr lang="en-GB" sz="3200" dirty="0" smtClean="0"/>
              <a:t>        - termly calendar</a:t>
            </a:r>
          </a:p>
          <a:p>
            <a:pPr marL="1892808" lvl="8" indent="0">
              <a:buNone/>
            </a:pPr>
            <a:r>
              <a:rPr lang="en-GB" sz="3200" dirty="0"/>
              <a:t> </a:t>
            </a:r>
            <a:r>
              <a:rPr lang="en-GB" sz="3200" dirty="0" smtClean="0"/>
              <a:t>        - website</a:t>
            </a:r>
          </a:p>
          <a:p>
            <a:pPr marL="1892808" lvl="8" indent="0">
              <a:buNone/>
            </a:pPr>
            <a:r>
              <a:rPr lang="en-GB" sz="3200" dirty="0"/>
              <a:t> </a:t>
            </a:r>
            <a:r>
              <a:rPr lang="en-GB" sz="3200" dirty="0" smtClean="0"/>
              <a:t>        - text2parents</a:t>
            </a:r>
          </a:p>
          <a:p>
            <a:r>
              <a:rPr lang="en-GB" sz="3200" dirty="0" smtClean="0"/>
              <a:t>Parents evenings/phone-calls</a:t>
            </a:r>
          </a:p>
          <a:p>
            <a:r>
              <a:rPr lang="en-GB" sz="3200" dirty="0" smtClean="0"/>
              <a:t>All About Me meetings/phone-calls</a:t>
            </a:r>
          </a:p>
          <a:p>
            <a:pPr marL="68580" indent="0">
              <a:buNone/>
            </a:pPr>
            <a:r>
              <a:rPr lang="en-GB" b="1" dirty="0" smtClean="0">
                <a:solidFill>
                  <a:schemeClr val="accent3">
                    <a:lumMod val="75000"/>
                  </a:schemeClr>
                </a:solidFill>
              </a:rPr>
              <a:t>Please make sure your mobile number is up to date with the office</a:t>
            </a:r>
          </a:p>
          <a:p>
            <a:endParaRPr lang="en-GB" sz="3200" dirty="0"/>
          </a:p>
        </p:txBody>
      </p:sp>
    </p:spTree>
    <p:extLst>
      <p:ext uri="{BB962C8B-B14F-4D97-AF65-F5344CB8AC3E}">
        <p14:creationId xmlns:p14="http://schemas.microsoft.com/office/powerpoint/2010/main" val="2332576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ldicken\AppData\Local\Microsoft\Windows\INetCache\IE\DF296FPA\thank-you-tex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824" y="913315"/>
            <a:ext cx="3600400" cy="23491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46332" y="3286714"/>
            <a:ext cx="7976979" cy="3194721"/>
          </a:xfrm>
          <a:prstGeom prst="rect">
            <a:avLst/>
          </a:prstGeom>
        </p:spPr>
        <p:txBody>
          <a:bodyPr wrap="square">
            <a:spAutoFit/>
          </a:bodyPr>
          <a:lstStyle/>
          <a:p>
            <a:pPr lvl="0" algn="ctr">
              <a:spcBef>
                <a:spcPct val="20000"/>
              </a:spcBef>
            </a:pPr>
            <a:r>
              <a:rPr lang="en-GB" sz="3600" dirty="0">
                <a:solidFill>
                  <a:prstClr val="black"/>
                </a:solidFill>
                <a:latin typeface="+mj-lt"/>
              </a:rPr>
              <a:t>Thank you for </a:t>
            </a:r>
            <a:r>
              <a:rPr lang="en-GB" sz="3600" dirty="0" smtClean="0">
                <a:solidFill>
                  <a:prstClr val="black"/>
                </a:solidFill>
                <a:latin typeface="+mj-lt"/>
              </a:rPr>
              <a:t>joining us today.</a:t>
            </a:r>
            <a:endParaRPr lang="en-GB" sz="3600" dirty="0">
              <a:solidFill>
                <a:prstClr val="black"/>
              </a:solidFill>
              <a:latin typeface="+mj-lt"/>
            </a:endParaRPr>
          </a:p>
          <a:p>
            <a:pPr lvl="0" algn="ctr">
              <a:spcBef>
                <a:spcPct val="20000"/>
              </a:spcBef>
            </a:pPr>
            <a:endParaRPr lang="en-GB" sz="3600" dirty="0">
              <a:solidFill>
                <a:prstClr val="black"/>
              </a:solidFill>
              <a:latin typeface="+mj-lt"/>
            </a:endParaRPr>
          </a:p>
          <a:p>
            <a:pPr lvl="0" algn="ctr">
              <a:spcBef>
                <a:spcPct val="20000"/>
              </a:spcBef>
            </a:pPr>
            <a:r>
              <a:rPr lang="en-GB" sz="3600" dirty="0">
                <a:solidFill>
                  <a:prstClr val="black"/>
                </a:solidFill>
                <a:latin typeface="+mj-lt"/>
              </a:rPr>
              <a:t>If you have any further questions after today, please email us on:</a:t>
            </a:r>
          </a:p>
          <a:p>
            <a:pPr lvl="0" algn="ctr">
              <a:spcBef>
                <a:spcPct val="20000"/>
              </a:spcBef>
            </a:pPr>
            <a:r>
              <a:rPr lang="en-GB" sz="3600" dirty="0" smtClean="0">
                <a:solidFill>
                  <a:srgbClr val="0070C0"/>
                </a:solidFill>
                <a:latin typeface="+mj-lt"/>
                <a:hlinkClick r:id="rId3"/>
              </a:rPr>
              <a:t>year5@hallgreenprimary.co.uk</a:t>
            </a:r>
            <a:r>
              <a:rPr lang="en-GB" sz="3600" dirty="0" smtClean="0">
                <a:solidFill>
                  <a:srgbClr val="0070C0"/>
                </a:solidFill>
                <a:latin typeface="+mj-lt"/>
              </a:rPr>
              <a:t> </a:t>
            </a:r>
            <a:endParaRPr lang="en-GB" sz="3600" dirty="0">
              <a:solidFill>
                <a:srgbClr val="0070C0"/>
              </a:solidFill>
              <a:latin typeface="+mj-lt"/>
            </a:endParaRPr>
          </a:p>
        </p:txBody>
      </p:sp>
    </p:spTree>
    <p:extLst>
      <p:ext uri="{BB962C8B-B14F-4D97-AF65-F5344CB8AC3E}">
        <p14:creationId xmlns:p14="http://schemas.microsoft.com/office/powerpoint/2010/main" val="185061519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Custom 1">
      <a:majorFont>
        <a:latin typeface="Kinetic Letters"/>
        <a:ea typeface=""/>
        <a:cs typeface=""/>
      </a:majorFont>
      <a:minorFont>
        <a:latin typeface="Kinetic Letters"/>
        <a:ea typeface=""/>
        <a:cs typeface=""/>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279</TotalTime>
  <Words>531</Words>
  <Application>Microsoft Office PowerPoint</Application>
  <PresentationFormat>On-screen Show (4:3)</PresentationFormat>
  <Paragraphs>123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Austin</vt:lpstr>
      <vt:lpstr>Hall Green Primary School</vt:lpstr>
      <vt:lpstr>PowerPoint Presentation</vt:lpstr>
      <vt:lpstr>Staff</vt:lpstr>
      <vt:lpstr>PowerPoint Presentation</vt:lpstr>
      <vt:lpstr>PowerPoint Presentation</vt:lpstr>
      <vt:lpstr>Our School Aims &amp; Values  </vt:lpstr>
      <vt:lpstr>Structure</vt:lpstr>
      <vt:lpstr>National Curriculum</vt:lpstr>
      <vt:lpstr>National Curriculum</vt:lpstr>
      <vt:lpstr>National Curriculum</vt:lpstr>
      <vt:lpstr>Assessments</vt:lpstr>
      <vt:lpstr>Topics</vt:lpstr>
      <vt:lpstr>Independence</vt:lpstr>
      <vt:lpstr>Support at home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Hall Green Primary School</dc:title>
  <dc:creator>Andrea Spriggs</dc:creator>
  <cp:lastModifiedBy>Morgan Webley</cp:lastModifiedBy>
  <cp:revision>31</cp:revision>
  <dcterms:created xsi:type="dcterms:W3CDTF">2019-09-19T12:53:04Z</dcterms:created>
  <dcterms:modified xsi:type="dcterms:W3CDTF">2024-09-17T08:57:25Z</dcterms:modified>
</cp:coreProperties>
</file>