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9" r:id="rId3"/>
    <p:sldId id="276" r:id="rId4"/>
    <p:sldId id="270" r:id="rId5"/>
    <p:sldId id="271" r:id="rId6"/>
    <p:sldId id="278" r:id="rId7"/>
    <p:sldId id="279" r:id="rId8"/>
    <p:sldId id="280" r:id="rId9"/>
    <p:sldId id="281" r:id="rId10"/>
    <p:sldId id="282" r:id="rId11"/>
    <p:sldId id="272" r:id="rId12"/>
    <p:sldId id="274" r:id="rId13"/>
    <p:sldId id="283" r:id="rId14"/>
    <p:sldId id="273" r:id="rId15"/>
    <p:sldId id="275" r:id="rId16"/>
  </p:sldIdLst>
  <p:sldSz cx="9144000" cy="6858000" type="screen4x3"/>
  <p:notesSz cx="6858000" cy="9144000"/>
  <p:embeddedFontLst>
    <p:embeddedFont>
      <p:font typeface="BPreplay" panose="02000503000000020004" charset="0"/>
      <p:regular r:id="rId19"/>
      <p:bold r:id="rId20"/>
      <p:italic r:id="rId21"/>
      <p:boldItalic r:id="rId22"/>
    </p:embeddedFont>
    <p:embeddedFont>
      <p:font typeface="Kinetic Letters" panose="00000500000000000000" pitchFamily="50" charset="0"/>
      <p:regular r:id="rId23"/>
    </p:embeddedFont>
    <p:embeddedFont>
      <p:font typeface="Sassoon Infant Md" panose="02000603050000020003" charset="0"/>
      <p:regular r:id="rId24"/>
    </p:embeddedFont>
    <p:embeddedFont>
      <p:font typeface="Sassoon Infant Rg" panose="02000503030000020003"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83" d="100"/>
          <a:sy n="83" d="100"/>
        </p:scale>
        <p:origin x="1334" y="77"/>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24/02/2026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24/02/2026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24/02/2026</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tmp"/></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8.png"/><Relationship Id="rId1" Type="http://schemas.openxmlformats.org/officeDocument/2006/relationships/slideLayout" Target="../slideLayouts/slideLayout13.xml"/><Relationship Id="rId5" Type="http://schemas.openxmlformats.org/officeDocument/2006/relationships/image" Target="../media/image12.tmp"/><Relationship Id="rId4" Type="http://schemas.openxmlformats.org/officeDocument/2006/relationships/image" Target="../media/image11.tmp"/></Relationships>
</file>

<file path=ppt/slides/_rels/slide7.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4.tmp"/></Relationships>
</file>

<file path=ppt/slides/_rels/slide8.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6.tmp"/></Relationships>
</file>

<file path=ppt/slides/_rels/slide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18.tmp"/></Relationships>
</file>

<file path=ppt/slides/_rels/slide10.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image" Target="../media/image20.tmp"/></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26.tmp"/><Relationship Id="rId5" Type="http://schemas.openxmlformats.org/officeDocument/2006/relationships/image" Target="../media/image25.tmp"/><Relationship Id="rId4" Type="http://schemas.openxmlformats.org/officeDocument/2006/relationships/image" Target="../media/image24.tmp"/></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7200" b="1" dirty="0">
                <a:solidFill>
                  <a:schemeClr val="accent6"/>
                </a:solidFill>
                <a:latin typeface="Kinetic Letters" panose="00000500000000000000" pitchFamily="50" charset="0"/>
              </a:rPr>
              <a:t>Phonics Screening Check</a:t>
            </a:r>
          </a:p>
          <a:p>
            <a:pPr algn="ctr">
              <a:defRPr/>
            </a:pPr>
            <a:endParaRPr lang="en-GB" dirty="0"/>
          </a:p>
        </p:txBody>
      </p:sp>
      <p:sp>
        <p:nvSpPr>
          <p:cNvPr id="6" name="Rectangle 2"/>
          <p:cNvSpPr>
            <a:spLocks noChangeArrowheads="1"/>
          </p:cNvSpPr>
          <p:nvPr/>
        </p:nvSpPr>
        <p:spPr bwMode="auto">
          <a:xfrm>
            <a:off x="2498355" y="4256088"/>
            <a:ext cx="414728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a:solidFill>
                  <a:schemeClr val="tx2"/>
                </a:solidFill>
                <a:latin typeface="Kinetic Letters" panose="00000500000000000000" pitchFamily="50" charset="0"/>
              </a:rPr>
              <a:t>A Guide for Parents</a:t>
            </a:r>
          </a:p>
        </p:txBody>
      </p:sp>
      <p:sp>
        <p:nvSpPr>
          <p:cNvPr id="7" name="Rectangle 2"/>
          <p:cNvSpPr>
            <a:spLocks noChangeArrowheads="1"/>
          </p:cNvSpPr>
          <p:nvPr/>
        </p:nvSpPr>
        <p:spPr bwMode="auto">
          <a:xfrm>
            <a:off x="3259782" y="1335858"/>
            <a:ext cx="262443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7200" dirty="0">
                <a:solidFill>
                  <a:schemeClr val="accent6"/>
                </a:solidFill>
                <a:latin typeface="Kinetic Letters" panose="00000500000000000000" pitchFamily="50" charset="0"/>
              </a:rPr>
              <a:t>Year One</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69637" y="3530599"/>
            <a:ext cx="1398392" cy="3101632"/>
          </a:xfrm>
          <a:prstGeom prst="rect">
            <a:avLst/>
          </a:prstGeom>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4338" y="341245"/>
            <a:ext cx="1621933" cy="1621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2252" y="5763863"/>
            <a:ext cx="4934639" cy="838317"/>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4400" dirty="0">
                <a:solidFill>
                  <a:schemeClr val="tx1"/>
                </a:solidFill>
                <a:latin typeface="Kinetic Letters" pitchFamily="50" charset="0"/>
              </a:rPr>
              <a:t>Children begin to learn phonics (sounds) in early years, both nursery and reception. Once children begin learning sounds, these sounds are used orally to identify and make words. They will then begin to learn the letters which make each of the sounds and these are used to read and spell words.</a:t>
            </a:r>
          </a:p>
          <a:p>
            <a:pPr algn="just">
              <a:defRPr/>
            </a:pPr>
            <a:endParaRPr lang="en-GB" sz="3200" dirty="0">
              <a:solidFill>
                <a:schemeClr val="tx1"/>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3385863"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is Phonics?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53988" y="5628067"/>
            <a:ext cx="763426" cy="1088645"/>
          </a:xfrm>
          <a:prstGeom prst="rect">
            <a:avLst/>
          </a:prstGeom>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9823" y="138756"/>
            <a:ext cx="893203" cy="893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800" dirty="0">
                <a:solidFill>
                  <a:schemeClr val="bg2">
                    <a:lumMod val="10000"/>
                  </a:schemeClr>
                </a:solidFill>
                <a:latin typeface="Kinetic Letters" pitchFamily="50" charset="0"/>
              </a:rPr>
              <a:t>Children in Year 1 throughout the country will all be taking part in a Phonics Screening Check during the same week in June.  This year it will take place from Monday 8</a:t>
            </a:r>
            <a:r>
              <a:rPr lang="en-GB" sz="2800" baseline="30000" dirty="0">
                <a:solidFill>
                  <a:schemeClr val="bg2">
                    <a:lumMod val="10000"/>
                  </a:schemeClr>
                </a:solidFill>
                <a:latin typeface="Kinetic Letters" pitchFamily="50" charset="0"/>
              </a:rPr>
              <a:t>th</a:t>
            </a:r>
            <a:r>
              <a:rPr lang="en-GB" sz="2800" dirty="0">
                <a:solidFill>
                  <a:schemeClr val="bg2">
                    <a:lumMod val="10000"/>
                  </a:schemeClr>
                </a:solidFill>
                <a:latin typeface="Kinetic Letters" pitchFamily="50" charset="0"/>
              </a:rPr>
              <a:t> June. Children in Year 2 will also take the check if they did not achieve the required result when in Year 1 or they have not taken the test before. </a:t>
            </a:r>
          </a:p>
          <a:p>
            <a:pPr algn="just">
              <a:defRPr/>
            </a:pPr>
            <a:endParaRPr lang="en-GB" sz="2800" dirty="0">
              <a:solidFill>
                <a:schemeClr val="bg2">
                  <a:lumMod val="10000"/>
                </a:schemeClr>
              </a:solidFill>
              <a:latin typeface="Kinetic Letters" pitchFamily="50" charset="0"/>
            </a:endParaRPr>
          </a:p>
          <a:p>
            <a:pPr algn="just">
              <a:defRPr/>
            </a:pPr>
            <a:r>
              <a:rPr lang="en-GB" sz="2800" dirty="0">
                <a:solidFill>
                  <a:schemeClr val="bg2">
                    <a:lumMod val="10000"/>
                  </a:schemeClr>
                </a:solidFill>
                <a:latin typeface="Kinetic Letters" pitchFamily="50" charset="0"/>
              </a:rPr>
              <a:t>Head teachers decide whether it is appropriate for each of their pupils to take the phonics screening check. The Phonics Screening Check is designed to confirm whether individual children have learnt phonic decoding and blending skills to an appropriate standard.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9" y="401638"/>
            <a:ext cx="8374856"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is the Phonics Screening Check?</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2956" y="5235173"/>
            <a:ext cx="1191776" cy="1621610"/>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571500" indent="-571500" algn="just">
              <a:buFont typeface="Arial" panose="020B0604020202020204" pitchFamily="34" charset="0"/>
              <a:buChar char="•"/>
              <a:defRPr/>
            </a:pPr>
            <a:r>
              <a:rPr lang="en-GB" sz="3600" dirty="0">
                <a:solidFill>
                  <a:schemeClr val="bg2">
                    <a:lumMod val="10000"/>
                  </a:schemeClr>
                </a:solidFill>
                <a:latin typeface="Kinetic Letters" pitchFamily="50" charset="0"/>
              </a:rPr>
              <a:t>The test contains 40 words. </a:t>
            </a:r>
          </a:p>
          <a:p>
            <a:pPr marL="571500" indent="-571500" algn="just">
              <a:buFont typeface="Arial" panose="020B0604020202020204" pitchFamily="34" charset="0"/>
              <a:buChar char="•"/>
              <a:defRPr/>
            </a:pPr>
            <a:r>
              <a:rPr lang="en-GB" sz="3600" dirty="0">
                <a:solidFill>
                  <a:schemeClr val="bg2">
                    <a:lumMod val="10000"/>
                  </a:schemeClr>
                </a:solidFill>
                <a:latin typeface="Kinetic Letters" pitchFamily="50" charset="0"/>
              </a:rPr>
              <a:t>Each child will sit one-to-one and read each word aloud to a Year 1 teacher in a quiet room. </a:t>
            </a:r>
          </a:p>
          <a:p>
            <a:pPr marL="571500" indent="-571500" algn="just">
              <a:buFont typeface="Arial" panose="020B0604020202020204" pitchFamily="34" charset="0"/>
              <a:buChar char="•"/>
              <a:defRPr/>
            </a:pPr>
            <a:r>
              <a:rPr lang="en-GB" sz="3600" dirty="0">
                <a:solidFill>
                  <a:schemeClr val="bg2">
                    <a:lumMod val="10000"/>
                  </a:schemeClr>
                </a:solidFill>
                <a:latin typeface="Kinetic Letters" pitchFamily="50" charset="0"/>
              </a:rPr>
              <a:t>The test will take approximately 10 minutes per child, although all children are different and will complete the check at their own pace. </a:t>
            </a:r>
          </a:p>
          <a:p>
            <a:pPr marL="571500" indent="-571500" algn="just">
              <a:buFont typeface="Arial" panose="020B0604020202020204" pitchFamily="34" charset="0"/>
              <a:buChar char="•"/>
              <a:defRPr/>
            </a:pPr>
            <a:r>
              <a:rPr lang="en-GB" sz="3600" dirty="0">
                <a:solidFill>
                  <a:schemeClr val="bg2">
                    <a:lumMod val="10000"/>
                  </a:schemeClr>
                </a:solidFill>
                <a:latin typeface="Kinetic Letters" pitchFamily="50" charset="0"/>
              </a:rPr>
              <a:t>The list of words the children read is a combination of 20 real words and 20 pseudo words (nonsense/alien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6139822"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Happens During the Test?</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3600" dirty="0">
                <a:solidFill>
                  <a:schemeClr val="bg2">
                    <a:lumMod val="10000"/>
                  </a:schemeClr>
                </a:solidFill>
                <a:latin typeface="Kinetic Letters"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7447873"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Pseudo Words (Nonsense/Alien Words)</a:t>
            </a:r>
          </a:p>
        </p:txBody>
      </p:sp>
      <p:grpSp>
        <p:nvGrpSpPr>
          <p:cNvPr id="6" name="Group 5"/>
          <p:cNvGrpSpPr/>
          <p:nvPr/>
        </p:nvGrpSpPr>
        <p:grpSpPr>
          <a:xfrm>
            <a:off x="3471334" y="4855335"/>
            <a:ext cx="1096697" cy="1266065"/>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36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519460"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does the test look like?</a:t>
            </a:r>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764" y="1232635"/>
            <a:ext cx="2709954" cy="3552896"/>
          </a:xfrm>
          <a:prstGeom prst="rect">
            <a:avLst/>
          </a:prstGeom>
        </p:spPr>
      </p:pic>
      <p:pic>
        <p:nvPicPr>
          <p:cNvPr id="7" name="Picture 6"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7717" y="1365573"/>
            <a:ext cx="2767714" cy="3992038"/>
          </a:xfrm>
          <a:prstGeom prst="rect">
            <a:avLst/>
          </a:prstGeom>
        </p:spPr>
      </p:pic>
      <p:pic>
        <p:nvPicPr>
          <p:cNvPr id="8" name="Picture 7"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61954" y="1365573"/>
            <a:ext cx="2742295" cy="3992038"/>
          </a:xfrm>
          <a:prstGeom prst="rect">
            <a:avLst/>
          </a:prstGeom>
        </p:spPr>
      </p:pic>
    </p:spTree>
    <p:extLst>
      <p:ext uri="{BB962C8B-B14F-4D97-AF65-F5344CB8AC3E}">
        <p14:creationId xmlns:p14="http://schemas.microsoft.com/office/powerpoint/2010/main" val="7309493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36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519460"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does the test look like?</a:t>
            </a:r>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383" y="1232635"/>
            <a:ext cx="3319552" cy="4983802"/>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10073" y="1335665"/>
            <a:ext cx="3378996" cy="4880772"/>
          </a:xfrm>
          <a:prstGeom prst="rect">
            <a:avLst/>
          </a:prstGeom>
        </p:spPr>
      </p:pic>
    </p:spTree>
    <p:extLst>
      <p:ext uri="{BB962C8B-B14F-4D97-AF65-F5344CB8AC3E}">
        <p14:creationId xmlns:p14="http://schemas.microsoft.com/office/powerpoint/2010/main" val="15609750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36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519460"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does the test look like?</a:t>
            </a:r>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665" y="1232635"/>
            <a:ext cx="3287025" cy="4825632"/>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0756" y="1232635"/>
            <a:ext cx="3164285" cy="4648869"/>
          </a:xfrm>
          <a:prstGeom prst="rect">
            <a:avLst/>
          </a:prstGeom>
        </p:spPr>
      </p:pic>
    </p:spTree>
    <p:extLst>
      <p:ext uri="{BB962C8B-B14F-4D97-AF65-F5344CB8AC3E}">
        <p14:creationId xmlns:p14="http://schemas.microsoft.com/office/powerpoint/2010/main" val="41254573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36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519460"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does the test look like?</a:t>
            </a:r>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330" y="1232635"/>
            <a:ext cx="3543795" cy="5201376"/>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8107" y="1227872"/>
            <a:ext cx="3496163" cy="5210902"/>
          </a:xfrm>
          <a:prstGeom prst="rect">
            <a:avLst/>
          </a:prstGeom>
        </p:spPr>
      </p:pic>
    </p:spTree>
    <p:extLst>
      <p:ext uri="{BB962C8B-B14F-4D97-AF65-F5344CB8AC3E}">
        <p14:creationId xmlns:p14="http://schemas.microsoft.com/office/powerpoint/2010/main" val="13564854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36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519460"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What does the test look like?</a:t>
            </a:r>
          </a:p>
        </p:txBody>
      </p:sp>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320" y="1177925"/>
            <a:ext cx="3458058" cy="5201376"/>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6763" y="1089090"/>
            <a:ext cx="3486637" cy="5220429"/>
          </a:xfrm>
          <a:prstGeom prst="rect">
            <a:avLst/>
          </a:prstGeom>
        </p:spPr>
      </p:pic>
    </p:spTree>
    <p:extLst>
      <p:ext uri="{BB962C8B-B14F-4D97-AF65-F5344CB8AC3E}">
        <p14:creationId xmlns:p14="http://schemas.microsoft.com/office/powerpoint/2010/main" val="30063089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4400" dirty="0">
                <a:solidFill>
                  <a:schemeClr val="bg2">
                    <a:lumMod val="10000"/>
                  </a:schemeClr>
                </a:solidFill>
                <a:latin typeface="Kinetic Letters" pitchFamily="50"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4209807" cy="830997"/>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4800" b="1" dirty="0">
                <a:solidFill>
                  <a:schemeClr val="accent6"/>
                </a:solidFill>
                <a:latin typeface="Kinetic Letters" pitchFamily="50" charset="0"/>
              </a:rPr>
              <a:t>Reporting to Parents </a:t>
            </a:r>
          </a:p>
        </p:txBody>
      </p:sp>
      <p:grpSp>
        <p:nvGrpSpPr>
          <p:cNvPr id="6" name="Group 5"/>
          <p:cNvGrpSpPr/>
          <p:nvPr/>
        </p:nvGrpSpPr>
        <p:grpSpPr>
          <a:xfrm>
            <a:off x="3777743" y="4666487"/>
            <a:ext cx="3141432" cy="1374477"/>
            <a:chOff x="2165556" y="2861733"/>
            <a:chExt cx="5260097" cy="3306232"/>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3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987818"/>
            <a:ext cx="8429625" cy="5700320"/>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Read as much as possible to and with your child.  Please use our Big Cats books as these decodable books reinforce learning in Phonics.  You can catch up with previous books using their online account.</a:t>
            </a:r>
          </a:p>
          <a:p>
            <a:pPr marL="285750" indent="-192088" algn="just">
              <a:buFont typeface="Arial" panose="020B0604020202020204" pitchFamily="34" charset="0"/>
              <a:buChar char="•"/>
              <a:defRPr/>
            </a:pPr>
            <a:endParaRPr lang="en-GB" sz="2000" b="1" dirty="0">
              <a:solidFill>
                <a:schemeClr val="bg2">
                  <a:lumMod val="10000"/>
                </a:schemeClr>
              </a:solidFill>
              <a:latin typeface="Kinetic Letters" pitchFamily="50" charset="0"/>
            </a:endParaRPr>
          </a:p>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Encourage and praise – get them to have a ‘good guess’.</a:t>
            </a:r>
          </a:p>
          <a:p>
            <a:pPr marL="285750" indent="-192088" algn="just">
              <a:buFont typeface="Arial" panose="020B0604020202020204" pitchFamily="34" charset="0"/>
              <a:buChar char="•"/>
              <a:defRPr/>
            </a:pPr>
            <a:endParaRPr lang="en-GB" sz="2000" b="1" dirty="0">
              <a:solidFill>
                <a:schemeClr val="bg2">
                  <a:lumMod val="10000"/>
                </a:schemeClr>
              </a:solidFill>
              <a:latin typeface="Kinetic Letters" pitchFamily="50" charset="0"/>
            </a:endParaRPr>
          </a:p>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If your child is struggling to decode a word, help them by encouraging them to say each sound in the word from left to right.  If it is a longer word, ask them to ‘chunk it’.</a:t>
            </a:r>
          </a:p>
          <a:p>
            <a:pPr marL="285750" indent="-192088" algn="just">
              <a:buFont typeface="Arial" panose="020B0604020202020204" pitchFamily="34" charset="0"/>
              <a:buChar char="•"/>
              <a:defRPr/>
            </a:pPr>
            <a:endParaRPr lang="en-GB" sz="2000" b="1" dirty="0">
              <a:solidFill>
                <a:schemeClr val="bg2">
                  <a:lumMod val="10000"/>
                </a:schemeClr>
              </a:solidFill>
              <a:latin typeface="Kinetic Letters" pitchFamily="50" charset="0"/>
            </a:endParaRPr>
          </a:p>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Blend the sounds by pointing to each one, e.g. /c/ in cat, /p/ in pat, /ng/ in sing, /</a:t>
            </a:r>
            <a:r>
              <a:rPr lang="en-GB" sz="2000" b="1" dirty="0" err="1">
                <a:solidFill>
                  <a:schemeClr val="bg2">
                    <a:lumMod val="10000"/>
                  </a:schemeClr>
                </a:solidFill>
                <a:latin typeface="Kinetic Letters" pitchFamily="50" charset="0"/>
              </a:rPr>
              <a:t>ee</a:t>
            </a:r>
            <a:r>
              <a:rPr lang="en-GB" sz="2000" b="1" dirty="0">
                <a:solidFill>
                  <a:schemeClr val="bg2">
                    <a:lumMod val="10000"/>
                  </a:schemeClr>
                </a:solidFill>
                <a:latin typeface="Kinetic Letters" pitchFamily="50" charset="0"/>
              </a:rPr>
              <a:t>/ in been. Next move your finger under the whole word as you say it.</a:t>
            </a:r>
          </a:p>
          <a:p>
            <a:pPr marL="285750" indent="-192088" algn="just">
              <a:buFont typeface="Arial" panose="020B0604020202020204" pitchFamily="34" charset="0"/>
              <a:buChar char="•"/>
              <a:defRPr/>
            </a:pPr>
            <a:endParaRPr lang="en-GB" sz="2000" b="1" dirty="0">
              <a:solidFill>
                <a:schemeClr val="bg2">
                  <a:lumMod val="10000"/>
                </a:schemeClr>
              </a:solidFill>
              <a:latin typeface="Kinetic Letters" pitchFamily="50" charset="0"/>
            </a:endParaRPr>
          </a:p>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During Summer 1 term, we will send home weekly sheets of extra reading practice some with QR codes.</a:t>
            </a:r>
          </a:p>
          <a:p>
            <a:pPr marL="285750" indent="-192088" algn="just">
              <a:buFont typeface="Arial" panose="020B0604020202020204" pitchFamily="34" charset="0"/>
              <a:buChar char="•"/>
              <a:defRPr/>
            </a:pPr>
            <a:endParaRPr lang="en-GB" sz="2000" b="1" dirty="0">
              <a:solidFill>
                <a:schemeClr val="bg2">
                  <a:lumMod val="10000"/>
                </a:schemeClr>
              </a:solidFill>
              <a:latin typeface="Kinetic Letters" pitchFamily="50" charset="0"/>
            </a:endParaRPr>
          </a:p>
          <a:p>
            <a:pPr marL="285750" indent="-192088" algn="just">
              <a:buFont typeface="Arial" panose="020B0604020202020204" pitchFamily="34" charset="0"/>
              <a:buChar char="•"/>
              <a:defRPr/>
            </a:pPr>
            <a:r>
              <a:rPr lang="en-GB" sz="2000" b="1" dirty="0">
                <a:solidFill>
                  <a:schemeClr val="bg2">
                    <a:lumMod val="10000"/>
                  </a:schemeClr>
                </a:solidFill>
                <a:latin typeface="Kinetic Letters" pitchFamily="50" charset="0"/>
              </a:rPr>
              <a:t>Based on a mock test this term, some children will be invited to attend an ‘After School Phonics Club’ every Wednesday.  If you receive a letter, please encourage your child to attend this FUN session.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401638"/>
            <a:ext cx="5237331"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accent6"/>
                </a:solidFill>
                <a:latin typeface="Kinetic Letters" panose="00000500000000000000" pitchFamily="50" charset="0"/>
              </a:rPr>
              <a:t>How Can I Help My Child at Home?</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2AB15-63AC-3B2D-05DB-D55A98645BB2}"/>
              </a:ext>
            </a:extLst>
          </p:cNvPr>
          <p:cNvSpPr>
            <a:spLocks noGrp="1"/>
          </p:cNvSpPr>
          <p:nvPr>
            <p:ph type="ctrTitle"/>
          </p:nvPr>
        </p:nvSpPr>
        <p:spPr>
          <a:xfrm>
            <a:off x="804179" y="406400"/>
            <a:ext cx="7772400" cy="2387600"/>
          </a:xfrm>
          <a:solidFill>
            <a:schemeClr val="accent2"/>
          </a:solidFill>
        </p:spPr>
        <p:txBody>
          <a:bodyPr>
            <a:normAutofit fontScale="90000"/>
          </a:bodyPr>
          <a:lstStyle/>
          <a:p>
            <a:r>
              <a:rPr lang="en-GB" dirty="0">
                <a:latin typeface="Kinetic Letters" panose="00000500000000000000" pitchFamily="50" charset="0"/>
              </a:rPr>
              <a:t>Weekly QR slips for home learning.  A new one will come each week.</a:t>
            </a:r>
          </a:p>
        </p:txBody>
      </p:sp>
      <p:sp>
        <p:nvSpPr>
          <p:cNvPr id="3" name="Subtitle 2">
            <a:extLst>
              <a:ext uri="{FF2B5EF4-FFF2-40B4-BE49-F238E27FC236}">
                <a16:creationId xmlns:a16="http://schemas.microsoft.com/office/drawing/2014/main" id="{62B0EBD4-66AA-196B-86F5-928D402DAA6F}"/>
              </a:ext>
            </a:extLst>
          </p:cNvPr>
          <p:cNvSpPr>
            <a:spLocks noGrp="1"/>
          </p:cNvSpPr>
          <p:nvPr>
            <p:ph type="subTitle" idx="1"/>
          </p:nvPr>
        </p:nvSpPr>
        <p:spPr>
          <a:xfrm>
            <a:off x="1143000" y="3429000"/>
            <a:ext cx="6858000" cy="1655762"/>
          </a:xfrm>
        </p:spPr>
        <p:txBody>
          <a:bodyPr/>
          <a:lstStyle/>
          <a:p>
            <a:endParaRPr lang="en-GB"/>
          </a:p>
        </p:txBody>
      </p:sp>
      <p:pic>
        <p:nvPicPr>
          <p:cNvPr id="5" name="Picture 4" descr="A close-up of a keyboard&#10;&#10;AI-generated content may be incorrect.">
            <a:extLst>
              <a:ext uri="{FF2B5EF4-FFF2-40B4-BE49-F238E27FC236}">
                <a16:creationId xmlns:a16="http://schemas.microsoft.com/office/drawing/2014/main" id="{DF40A38B-527A-4FC8-3ED5-7BDC3C895B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3602038"/>
            <a:ext cx="8009158" cy="2306637"/>
          </a:xfrm>
          <a:prstGeom prst="rect">
            <a:avLst/>
          </a:prstGeom>
        </p:spPr>
      </p:pic>
    </p:spTree>
    <p:extLst>
      <p:ext uri="{BB962C8B-B14F-4D97-AF65-F5344CB8AC3E}">
        <p14:creationId xmlns:p14="http://schemas.microsoft.com/office/powerpoint/2010/main" val="1613376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8" y="1240028"/>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4000" dirty="0">
              <a:solidFill>
                <a:schemeClr val="bg2">
                  <a:lumMod val="10000"/>
                </a:schemeClr>
              </a:solidFill>
              <a:latin typeface="Kinetic Letters" pitchFamily="50" charset="0"/>
            </a:endParaRP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4" name="Rectangle 3"/>
          <p:cNvSpPr>
            <a:spLocks noChangeArrowheads="1"/>
          </p:cNvSpPr>
          <p:nvPr/>
        </p:nvSpPr>
        <p:spPr bwMode="auto">
          <a:xfrm>
            <a:off x="407988" y="343527"/>
            <a:ext cx="3735318" cy="1015663"/>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6000" b="1" dirty="0">
                <a:solidFill>
                  <a:schemeClr val="accent6"/>
                </a:solidFill>
                <a:latin typeface="Kinetic Letters" pitchFamily="50" charset="0"/>
              </a:rPr>
              <a:t>Any questions?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270" y="97230"/>
            <a:ext cx="896937"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238841" y="3582590"/>
            <a:ext cx="6658378" cy="2554545"/>
          </a:xfrm>
          <a:prstGeom prst="rect">
            <a:avLst/>
          </a:prstGeom>
          <a:noFill/>
        </p:spPr>
        <p:txBody>
          <a:bodyPr wrap="square" rtlCol="0">
            <a:spAutoFit/>
          </a:bodyPr>
          <a:lstStyle/>
          <a:p>
            <a:r>
              <a:rPr lang="en-GB" sz="4000" dirty="0">
                <a:latin typeface="Kinetic Letters" pitchFamily="50" charset="0"/>
              </a:rPr>
              <a:t>As always, you are welcome to chat to us about anything, at any time.  If we feel that we need more time to talk to you, we can arrange a meeting. </a:t>
            </a: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7942" y="1723637"/>
            <a:ext cx="1825324" cy="1689106"/>
          </a:xfrm>
          <a:prstGeom prst="rect">
            <a:avLst/>
          </a:prstGeom>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0829" y="138830"/>
            <a:ext cx="1592804" cy="1101198"/>
          </a:xfrm>
          <a:prstGeom prst="rect">
            <a:avLst/>
          </a:prstGeom>
        </p:spPr>
      </p:pic>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7998" y="1656329"/>
            <a:ext cx="1815354" cy="1756414"/>
          </a:xfrm>
          <a:prstGeom prst="rect">
            <a:avLst/>
          </a:prstGeom>
        </p:spPr>
      </p:pic>
      <p:pic>
        <p:nvPicPr>
          <p:cNvPr id="9" name="Picture 8"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17230" y="1796708"/>
            <a:ext cx="2676899" cy="1629002"/>
          </a:xfrm>
          <a:prstGeom prst="rect">
            <a:avLst/>
          </a:prstGeom>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172" y="387977"/>
            <a:ext cx="3163230" cy="3140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785611" y="4005329"/>
            <a:ext cx="7675809" cy="2308324"/>
          </a:xfrm>
          <a:prstGeom prst="rect">
            <a:avLst/>
          </a:prstGeom>
          <a:noFill/>
        </p:spPr>
        <p:txBody>
          <a:bodyPr wrap="square" rtlCol="0">
            <a:spAutoFit/>
          </a:bodyPr>
          <a:lstStyle/>
          <a:p>
            <a:pPr algn="ctr"/>
            <a:r>
              <a:rPr lang="en-GB" sz="3600" b="1" dirty="0">
                <a:latin typeface="Kinetic Letters" pitchFamily="50" charset="0"/>
              </a:rPr>
              <a:t>Thank you for joining us!  </a:t>
            </a:r>
          </a:p>
          <a:p>
            <a:pPr algn="ctr"/>
            <a:r>
              <a:rPr lang="en-GB" sz="3600" b="1" dirty="0">
                <a:latin typeface="Kinetic Letters" pitchFamily="50" charset="0"/>
              </a:rPr>
              <a:t>We appreciate your continued support.</a:t>
            </a:r>
          </a:p>
          <a:p>
            <a:pPr algn="ctr"/>
            <a:endParaRPr lang="en-GB" sz="3600" b="1" dirty="0">
              <a:latin typeface="Kinetic Letters" pitchFamily="50" charset="0"/>
            </a:endParaRPr>
          </a:p>
          <a:p>
            <a:pPr algn="ctr"/>
            <a:r>
              <a:rPr lang="en-GB" sz="3600" b="1" dirty="0">
                <a:latin typeface="Kinetic Letters" pitchFamily="50" charset="0"/>
              </a:rPr>
              <a:t>Year 1 Team</a:t>
            </a:r>
          </a:p>
        </p:txBody>
      </p:sp>
    </p:spTree>
    <p:extLst>
      <p:ext uri="{BB962C8B-B14F-4D97-AF65-F5344CB8AC3E}">
        <p14:creationId xmlns:p14="http://schemas.microsoft.com/office/powerpoint/2010/main" val="96688236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1841</TotalTime>
  <Words>734</Words>
  <Application>Microsoft Office PowerPoint</Application>
  <PresentationFormat>On-screen Show (4:3)</PresentationFormat>
  <Paragraphs>54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Sassoon Infant Rg</vt:lpstr>
      <vt:lpstr>Sassoon Infant Md</vt:lpstr>
      <vt:lpstr>BPreplay</vt:lpstr>
      <vt:lpstr>Calibri</vt:lpstr>
      <vt:lpstr>Arial</vt:lpstr>
      <vt:lpstr>Kinetic Letters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Weekly QR slips for home learning.  A new one will come each week.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Lynsey Dicken</cp:lastModifiedBy>
  <cp:revision>134</cp:revision>
  <dcterms:created xsi:type="dcterms:W3CDTF">2014-10-01T16:09:27Z</dcterms:created>
  <dcterms:modified xsi:type="dcterms:W3CDTF">2026-02-24T17:22:28Z</dcterms:modified>
</cp:coreProperties>
</file>