
<file path=[Content_Types].xml><?xml version="1.0" encoding="utf-8"?>
<Types xmlns="http://schemas.openxmlformats.org/package/2006/content-types">
  <Default Extension="png" ContentType="image/png"/>
  <Default Extension="tmp"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60" r:id="rId3"/>
    <p:sldId id="284" r:id="rId4"/>
    <p:sldId id="286" r:id="rId5"/>
    <p:sldId id="276" r:id="rId6"/>
    <p:sldId id="261" r:id="rId7"/>
    <p:sldId id="259" r:id="rId8"/>
    <p:sldId id="262" r:id="rId9"/>
    <p:sldId id="264" r:id="rId10"/>
    <p:sldId id="278" r:id="rId11"/>
    <p:sldId id="269" r:id="rId12"/>
    <p:sldId id="270" r:id="rId13"/>
    <p:sldId id="272" r:id="rId14"/>
    <p:sldId id="279" r:id="rId15"/>
    <p:sldId id="288" r:id="rId16"/>
    <p:sldId id="289" r:id="rId17"/>
    <p:sldId id="280" r:id="rId18"/>
    <p:sldId id="287" r:id="rId19"/>
    <p:sldId id="281" r:id="rId20"/>
    <p:sldId id="283" r:id="rId21"/>
    <p:sldId id="275"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87" autoAdjust="0"/>
    <p:restoredTop sz="94660"/>
  </p:normalViewPr>
  <p:slideViewPr>
    <p:cSldViewPr>
      <p:cViewPr varScale="1">
        <p:scale>
          <a:sx n="63" d="100"/>
          <a:sy n="63" d="100"/>
        </p:scale>
        <p:origin x="1384" y="6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9026E6-93CA-4E92-B4B1-FB57316DD682}" type="datetimeFigureOut">
              <a:rPr lang="en-GB" smtClean="0"/>
              <a:t>10/07/2025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0D203F-89CB-4B9A-BFAC-0B09B78DD14C}" type="slidenum">
              <a:rPr lang="en-GB" smtClean="0"/>
              <a:t>‹#›</a:t>
            </a:fld>
            <a:endParaRPr lang="en-GB"/>
          </a:p>
        </p:txBody>
      </p:sp>
    </p:spTree>
    <p:extLst>
      <p:ext uri="{BB962C8B-B14F-4D97-AF65-F5344CB8AC3E}">
        <p14:creationId xmlns:p14="http://schemas.microsoft.com/office/powerpoint/2010/main" val="32184860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00D203F-89CB-4B9A-BFAC-0B09B78DD14C}" type="slidenum">
              <a:rPr lang="en-GB" smtClean="0"/>
              <a:t>1</a:t>
            </a:fld>
            <a:endParaRPr lang="en-GB"/>
          </a:p>
        </p:txBody>
      </p:sp>
    </p:spTree>
    <p:extLst>
      <p:ext uri="{BB962C8B-B14F-4D97-AF65-F5344CB8AC3E}">
        <p14:creationId xmlns:p14="http://schemas.microsoft.com/office/powerpoint/2010/main" val="42442679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442BCBD-2BD2-4E2C-9704-CE3BA5C7E2B4}" type="datetimeFigureOut">
              <a:rPr lang="en-GB" smtClean="0"/>
              <a:t>10/07/2025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3457619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42BCBD-2BD2-4E2C-9704-CE3BA5C7E2B4}" type="datetimeFigureOut">
              <a:rPr lang="en-GB" smtClean="0"/>
              <a:t>10/07/2025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1815082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442BCBD-2BD2-4E2C-9704-CE3BA5C7E2B4}" type="datetimeFigureOut">
              <a:rPr lang="en-GB" smtClean="0"/>
              <a:t>10/07/2025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3010010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442BCBD-2BD2-4E2C-9704-CE3BA5C7E2B4}" type="datetimeFigureOut">
              <a:rPr lang="en-GB" smtClean="0"/>
              <a:t>10/07/2025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2280713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442BCBD-2BD2-4E2C-9704-CE3BA5C7E2B4}" type="datetimeFigureOut">
              <a:rPr lang="en-GB" smtClean="0"/>
              <a:t>10/07/2025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3930802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442BCBD-2BD2-4E2C-9704-CE3BA5C7E2B4}" type="datetimeFigureOut">
              <a:rPr lang="en-GB" smtClean="0"/>
              <a:t>10/07/2025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1772575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42BCBD-2BD2-4E2C-9704-CE3BA5C7E2B4}" type="datetimeFigureOut">
              <a:rPr lang="en-GB" smtClean="0"/>
              <a:t>10/07/2025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2737077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42BCBD-2BD2-4E2C-9704-CE3BA5C7E2B4}" type="datetimeFigureOut">
              <a:rPr lang="en-GB" smtClean="0"/>
              <a:t>10/07/2025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2629632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42BCBD-2BD2-4E2C-9704-CE3BA5C7E2B4}" type="datetimeFigureOut">
              <a:rPr lang="en-GB" smtClean="0"/>
              <a:t>10/07/2025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25027082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42BCBD-2BD2-4E2C-9704-CE3BA5C7E2B4}" type="datetimeFigureOut">
              <a:rPr lang="en-GB" smtClean="0"/>
              <a:t>10/07/2025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3427781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42BCBD-2BD2-4E2C-9704-CE3BA5C7E2B4}" type="datetimeFigureOut">
              <a:rPr lang="en-GB" smtClean="0"/>
              <a:t>10/07/2025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3884737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42BCBD-2BD2-4E2C-9704-CE3BA5C7E2B4}" type="datetimeFigureOut">
              <a:rPr lang="en-GB" smtClean="0"/>
              <a:t>10/07/2025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38FD00-9209-4C18-9520-14BF3BF2E18E}" type="slidenum">
              <a:rPr lang="en-GB" smtClean="0"/>
              <a:t>‹#›</a:t>
            </a:fld>
            <a:endParaRPr lang="en-GB" dirty="0"/>
          </a:p>
        </p:txBody>
      </p:sp>
    </p:spTree>
    <p:extLst>
      <p:ext uri="{BB962C8B-B14F-4D97-AF65-F5344CB8AC3E}">
        <p14:creationId xmlns:p14="http://schemas.microsoft.com/office/powerpoint/2010/main" val="6376710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tmp"/><Relationship Id="rId5" Type="http://schemas.openxmlformats.org/officeDocument/2006/relationships/image" Target="../media/image10.tmp"/><Relationship Id="rId4" Type="http://schemas.openxmlformats.org/officeDocument/2006/relationships/image" Target="../media/image9.tmp"/></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3.tmp"/></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tmp"/></Relationships>
</file>

<file path=ppt/slides/_rels/slide8.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33.jpeg"/><Relationship Id="rId4" Type="http://schemas.openxmlformats.org/officeDocument/2006/relationships/image" Target="../media/image32.jpeg"/></Relationships>
</file>

<file path=ppt/slides/_rels/slide15.xml.rels><?xml version="1.0" encoding="UTF-8" standalone="yes"?>
<Relationships xmlns="http://schemas.openxmlformats.org/package/2006/relationships"><Relationship Id="rId2" Type="http://schemas.openxmlformats.org/officeDocument/2006/relationships/image" Target="../media/image34.tmp"/><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6.tmp"/><Relationship Id="rId2" Type="http://schemas.openxmlformats.org/officeDocument/2006/relationships/image" Target="../media/image35.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7.jpeg"/><Relationship Id="rId1" Type="http://schemas.openxmlformats.org/officeDocument/2006/relationships/slideLayout" Target="../slideLayouts/slideLayout2.xml"/><Relationship Id="rId5" Type="http://schemas.openxmlformats.org/officeDocument/2006/relationships/image" Target="../media/image39.tmp"/><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0.tm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136697" y="3789040"/>
            <a:ext cx="8892480" cy="1296144"/>
          </a:xfrm>
          <a:prstGeom prst="rect">
            <a:avLst/>
          </a:prstGeom>
          <a:noFill/>
        </p:spPr>
      </p:pic>
      <p:sp>
        <p:nvSpPr>
          <p:cNvPr id="2" name="Title 1"/>
          <p:cNvSpPr>
            <a:spLocks noGrp="1"/>
          </p:cNvSpPr>
          <p:nvPr>
            <p:ph type="ctrTitle"/>
          </p:nvPr>
        </p:nvSpPr>
        <p:spPr>
          <a:xfrm>
            <a:off x="811560" y="3141522"/>
            <a:ext cx="7772400" cy="3311813"/>
          </a:xfrm>
        </p:spPr>
        <p:txBody>
          <a:bodyPr>
            <a:normAutofit/>
          </a:bodyPr>
          <a:lstStyle/>
          <a:p>
            <a:r>
              <a:rPr lang="en-GB" b="1" i="1" dirty="0">
                <a:effectLst>
                  <a:outerShdw dist="25400" dir="2700000" sx="0" sy="0">
                    <a:srgbClr val="000000">
                      <a:alpha val="50000"/>
                    </a:srgbClr>
                  </a:outerShdw>
                </a:effectLst>
              </a:rPr>
              <a:t> </a:t>
            </a:r>
            <a:r>
              <a:rPr lang="en-GB" dirty="0"/>
              <a:t/>
            </a:r>
            <a:br>
              <a:rPr lang="en-GB" dirty="0"/>
            </a:br>
            <a:r>
              <a:rPr lang="en-GB" b="1" i="1" dirty="0">
                <a:effectLst>
                  <a:outerShdw dist="25400" dir="2700000" sx="0" sy="0">
                    <a:srgbClr val="000000">
                      <a:alpha val="50000"/>
                    </a:srgbClr>
                  </a:outerShdw>
                </a:effectLst>
              </a:rPr>
              <a:t>                                                     </a:t>
            </a:r>
            <a:r>
              <a:rPr lang="en-GB" b="1" i="1" dirty="0">
                <a:latin typeface="Kinetic Letters" pitchFamily="50" charset="0"/>
              </a:rPr>
              <a:t>YOUR CHANCE TO SHINE</a:t>
            </a:r>
            <a:r>
              <a:rPr lang="en-GB" dirty="0">
                <a:latin typeface="Kinetic Letters" pitchFamily="50" charset="0"/>
              </a:rPr>
              <a:t> </a:t>
            </a:r>
            <a:r>
              <a:rPr lang="en-GB" dirty="0" smtClean="0">
                <a:latin typeface="Kinetic Letters" pitchFamily="50" charset="0"/>
              </a:rPr>
              <a:t/>
            </a:r>
            <a:br>
              <a:rPr lang="en-GB" dirty="0" smtClean="0">
                <a:latin typeface="Kinetic Letters" pitchFamily="50" charset="0"/>
              </a:rPr>
            </a:br>
            <a:r>
              <a:rPr lang="en-GB" sz="2800" dirty="0" smtClean="0">
                <a:latin typeface="Kinetic Letters" pitchFamily="50" charset="0"/>
              </a:rPr>
              <a:t>Y1 Transition Meeting 10. 07. 25</a:t>
            </a:r>
            <a:endParaRPr lang="en-GB" sz="2800" dirty="0">
              <a:latin typeface="Kinetic Letters" pitchFamily="50" charset="0"/>
            </a:endParaRPr>
          </a:p>
        </p:txBody>
      </p:sp>
      <p:sp>
        <p:nvSpPr>
          <p:cNvPr id="3" name="Subtitle 2"/>
          <p:cNvSpPr>
            <a:spLocks noGrp="1"/>
          </p:cNvSpPr>
          <p:nvPr>
            <p:ph type="subTitle" idx="1"/>
          </p:nvPr>
        </p:nvSpPr>
        <p:spPr>
          <a:xfrm>
            <a:off x="1054545" y="404664"/>
            <a:ext cx="7056784" cy="2171177"/>
          </a:xfrm>
        </p:spPr>
        <p:txBody>
          <a:bodyPr>
            <a:normAutofit/>
          </a:bodyPr>
          <a:lstStyle/>
          <a:p>
            <a:r>
              <a:rPr lang="en-GB" sz="5400" dirty="0" smtClean="0">
                <a:solidFill>
                  <a:schemeClr val="tx1"/>
                </a:solidFill>
                <a:latin typeface="Kinetic Letters" pitchFamily="50" charset="0"/>
              </a:rPr>
              <a:t>Welcome to</a:t>
            </a:r>
          </a:p>
          <a:p>
            <a:r>
              <a:rPr lang="en-GB" sz="5400" b="1" dirty="0" smtClean="0">
                <a:solidFill>
                  <a:srgbClr val="00B050"/>
                </a:solidFill>
                <a:latin typeface="Kinetic Letters" pitchFamily="50" charset="0"/>
              </a:rPr>
              <a:t>Hall Green Primary School</a:t>
            </a:r>
            <a:endParaRPr lang="en-GB" sz="5400" b="1" dirty="0">
              <a:solidFill>
                <a:srgbClr val="00B050"/>
              </a:solidFill>
              <a:latin typeface="Kinetic Letters" pitchFamily="50" charset="0"/>
            </a:endParaRPr>
          </a:p>
        </p:txBody>
      </p:sp>
      <p:pic>
        <p:nvPicPr>
          <p:cNvPr id="1026" name="Picture 2" descr="C:\Users\rr\Pictures\school 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7903" y="2420888"/>
            <a:ext cx="1750067" cy="1750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86772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9353" y="116632"/>
            <a:ext cx="7588878" cy="1570186"/>
          </a:xfrm>
        </p:spPr>
        <p:txBody>
          <a:bodyPr>
            <a:normAutofit/>
          </a:bodyPr>
          <a:lstStyle/>
          <a:p>
            <a:r>
              <a:rPr lang="en-GB" b="1" dirty="0" smtClean="0">
                <a:solidFill>
                  <a:srgbClr val="00B050"/>
                </a:solidFill>
              </a:rPr>
              <a:t>School Leadership</a:t>
            </a:r>
            <a:endParaRPr lang="en-GB" b="1" dirty="0">
              <a:solidFill>
                <a:srgbClr val="00B050"/>
              </a:solidFill>
            </a:endParaRPr>
          </a:p>
        </p:txBody>
      </p:sp>
      <p:sp>
        <p:nvSpPr>
          <p:cNvPr id="7" name="TextBox 6"/>
          <p:cNvSpPr txBox="1"/>
          <p:nvPr/>
        </p:nvSpPr>
        <p:spPr>
          <a:xfrm>
            <a:off x="2771800" y="4037893"/>
            <a:ext cx="3096344" cy="2062103"/>
          </a:xfrm>
          <a:prstGeom prst="rect">
            <a:avLst/>
          </a:prstGeom>
          <a:noFill/>
        </p:spPr>
        <p:txBody>
          <a:bodyPr wrap="square" rtlCol="0">
            <a:spAutoFit/>
          </a:bodyPr>
          <a:lstStyle/>
          <a:p>
            <a:pPr algn="ctr"/>
            <a:r>
              <a:rPr lang="en-GB" sz="3200" b="1" u="sng" dirty="0" smtClean="0">
                <a:latin typeface="Kinetic Letters" pitchFamily="50" charset="0"/>
              </a:rPr>
              <a:t>Mrs MacDiarmid</a:t>
            </a:r>
          </a:p>
          <a:p>
            <a:pPr algn="ctr"/>
            <a:r>
              <a:rPr lang="en-GB" sz="3200" dirty="0" smtClean="0">
                <a:latin typeface="Kinetic Letters" pitchFamily="50" charset="0"/>
              </a:rPr>
              <a:t>Deputy Head &amp;</a:t>
            </a:r>
          </a:p>
          <a:p>
            <a:pPr algn="ctr"/>
            <a:r>
              <a:rPr lang="en-GB" sz="3200" dirty="0" smtClean="0">
                <a:latin typeface="Kinetic Letters" pitchFamily="50" charset="0"/>
              </a:rPr>
              <a:t>Deputy Safeguarding</a:t>
            </a:r>
          </a:p>
          <a:p>
            <a:pPr algn="ctr"/>
            <a:r>
              <a:rPr lang="en-GB" sz="3200" dirty="0" smtClean="0">
                <a:latin typeface="Kinetic Letters" pitchFamily="50" charset="0"/>
              </a:rPr>
              <a:t>Lead</a:t>
            </a:r>
          </a:p>
        </p:txBody>
      </p:sp>
      <p:sp>
        <p:nvSpPr>
          <p:cNvPr id="8" name="Rectangle 7"/>
          <p:cNvSpPr/>
          <p:nvPr/>
        </p:nvSpPr>
        <p:spPr>
          <a:xfrm>
            <a:off x="436162" y="4026525"/>
            <a:ext cx="2051614" cy="1938992"/>
          </a:xfrm>
          <a:prstGeom prst="rect">
            <a:avLst/>
          </a:prstGeom>
        </p:spPr>
        <p:txBody>
          <a:bodyPr wrap="square">
            <a:spAutoFit/>
          </a:bodyPr>
          <a:lstStyle/>
          <a:p>
            <a:pPr lvl="0" algn="ctr"/>
            <a:r>
              <a:rPr lang="en-GB" sz="3000" b="1" u="sng" dirty="0" smtClean="0">
                <a:solidFill>
                  <a:prstClr val="black"/>
                </a:solidFill>
                <a:latin typeface="Kinetic Letters" pitchFamily="50" charset="0"/>
              </a:rPr>
              <a:t>Mrs Gilbert</a:t>
            </a:r>
          </a:p>
          <a:p>
            <a:pPr lvl="0" algn="ctr"/>
            <a:r>
              <a:rPr lang="en-GB" sz="3000" dirty="0" smtClean="0">
                <a:solidFill>
                  <a:prstClr val="black"/>
                </a:solidFill>
                <a:latin typeface="Kinetic Letters" pitchFamily="50" charset="0"/>
              </a:rPr>
              <a:t>Head Teacher &amp;</a:t>
            </a:r>
          </a:p>
          <a:p>
            <a:pPr lvl="0" algn="ctr"/>
            <a:r>
              <a:rPr lang="en-GB" sz="3000" dirty="0" smtClean="0">
                <a:solidFill>
                  <a:prstClr val="black"/>
                </a:solidFill>
                <a:latin typeface="Kinetic Letters" pitchFamily="50" charset="0"/>
              </a:rPr>
              <a:t>Safeguarding Lead</a:t>
            </a:r>
            <a:endParaRPr lang="en-GB" sz="3000" dirty="0">
              <a:solidFill>
                <a:prstClr val="black"/>
              </a:solidFill>
              <a:latin typeface="Kinetic Letters" pitchFamily="50" charset="0"/>
            </a:endParaRPr>
          </a:p>
        </p:txBody>
      </p:sp>
      <p:pic>
        <p:nvPicPr>
          <p:cNvPr id="9" name="Picture 2" descr="C:\Users\rr\Pictures\school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8285" y="404664"/>
            <a:ext cx="1136843" cy="113684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012160" y="4049261"/>
            <a:ext cx="2664296" cy="2062103"/>
          </a:xfrm>
          <a:prstGeom prst="rect">
            <a:avLst/>
          </a:prstGeom>
          <a:noFill/>
        </p:spPr>
        <p:txBody>
          <a:bodyPr wrap="square" rtlCol="0">
            <a:spAutoFit/>
          </a:bodyPr>
          <a:lstStyle/>
          <a:p>
            <a:pPr algn="ctr"/>
            <a:r>
              <a:rPr lang="en-GB" sz="3200" b="1" u="sng" dirty="0" smtClean="0">
                <a:latin typeface="Kinetic Letters" pitchFamily="50" charset="0"/>
              </a:rPr>
              <a:t>Miss Shipley</a:t>
            </a:r>
          </a:p>
          <a:p>
            <a:pPr algn="ctr"/>
            <a:r>
              <a:rPr lang="en-GB" sz="3200" dirty="0" smtClean="0">
                <a:latin typeface="Kinetic Letters" pitchFamily="50" charset="0"/>
              </a:rPr>
              <a:t>Deputy Safeguarding Lead &amp; Attendance Officer</a:t>
            </a:r>
            <a:endParaRPr lang="en-GB" sz="3200" dirty="0">
              <a:latin typeface="Kinetic Letters" pitchFamily="50" charset="0"/>
            </a:endParaRPr>
          </a:p>
        </p:txBody>
      </p:sp>
      <p:pic>
        <p:nvPicPr>
          <p:cNvPr id="12" name="Picture 2" descr="C:\Users\rr\Pictures\school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500" y="404663"/>
            <a:ext cx="1136843" cy="113684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0600" y="1642165"/>
            <a:ext cx="1585911" cy="22621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218" y="1708867"/>
            <a:ext cx="1692557" cy="2176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https://www.hallgreenprimary.co.uk/_site/data/files/images/staff/35052C1A57F40DE83D2D8DBCA6972E2B.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40622" y="1810337"/>
            <a:ext cx="1477136" cy="2120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26370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5816" y="209234"/>
            <a:ext cx="5291585" cy="580926"/>
          </a:xfrm>
        </p:spPr>
        <p:txBody>
          <a:bodyPr>
            <a:noAutofit/>
          </a:bodyPr>
          <a:lstStyle/>
          <a:p>
            <a:r>
              <a:rPr lang="en-GB" sz="6000" b="1" dirty="0" smtClean="0">
                <a:solidFill>
                  <a:srgbClr val="00B050"/>
                </a:solidFill>
                <a:latin typeface="Kinetic Letters" pitchFamily="50" charset="0"/>
              </a:rPr>
              <a:t>Y1 Teaching Staff</a:t>
            </a:r>
            <a:endParaRPr lang="en-GB" sz="6000" b="1" dirty="0">
              <a:solidFill>
                <a:srgbClr val="00B050"/>
              </a:solidFill>
              <a:latin typeface="Kinetic Letters" pitchFamily="50" charset="0"/>
            </a:endParaRPr>
          </a:p>
        </p:txBody>
      </p:sp>
      <p:sp>
        <p:nvSpPr>
          <p:cNvPr id="3" name="Content Placeholder 2"/>
          <p:cNvSpPr>
            <a:spLocks noGrp="1"/>
          </p:cNvSpPr>
          <p:nvPr>
            <p:ph idx="1"/>
          </p:nvPr>
        </p:nvSpPr>
        <p:spPr>
          <a:xfrm>
            <a:off x="323528" y="790160"/>
            <a:ext cx="8568952" cy="5663175"/>
          </a:xfrm>
        </p:spPr>
        <p:txBody>
          <a:bodyPr>
            <a:normAutofit fontScale="92500" lnSpcReduction="20000"/>
          </a:bodyPr>
          <a:lstStyle/>
          <a:p>
            <a:pPr marL="0" indent="0">
              <a:buNone/>
            </a:pPr>
            <a:r>
              <a:rPr lang="en-GB" sz="3900" dirty="0" smtClean="0">
                <a:latin typeface="Kinetic Letters" pitchFamily="50" charset="0"/>
              </a:rPr>
              <a:t>The children are in two registration classes:</a:t>
            </a:r>
          </a:p>
          <a:p>
            <a:endParaRPr lang="en-GB" sz="3900" dirty="0">
              <a:latin typeface="Kinetic Letters" pitchFamily="50" charset="0"/>
            </a:endParaRPr>
          </a:p>
          <a:p>
            <a:endParaRPr lang="en-GB" sz="3900" dirty="0" smtClean="0">
              <a:latin typeface="Kinetic Letters" pitchFamily="50" charset="0"/>
            </a:endParaRPr>
          </a:p>
          <a:p>
            <a:endParaRPr lang="en-GB" sz="3900" dirty="0" smtClean="0">
              <a:latin typeface="Kinetic Letters" pitchFamily="50" charset="0"/>
            </a:endParaRPr>
          </a:p>
          <a:p>
            <a:endParaRPr lang="en-GB" sz="3900" dirty="0" smtClean="0">
              <a:latin typeface="Kinetic Letters" pitchFamily="50" charset="0"/>
            </a:endParaRPr>
          </a:p>
          <a:p>
            <a:pPr marL="0" indent="0">
              <a:buNone/>
            </a:pPr>
            <a:r>
              <a:rPr lang="en-GB" sz="3900" dirty="0" smtClean="0">
                <a:latin typeface="Kinetic Letters" pitchFamily="50" charset="0"/>
              </a:rPr>
              <a:t>  </a:t>
            </a:r>
          </a:p>
          <a:p>
            <a:endParaRPr lang="en-GB" sz="3900" dirty="0" smtClean="0">
              <a:latin typeface="Kinetic Letters" pitchFamily="50" charset="0"/>
            </a:endParaRPr>
          </a:p>
          <a:p>
            <a:pPr marL="0" indent="0">
              <a:buNone/>
            </a:pPr>
            <a:endParaRPr lang="en-GB" sz="3900" dirty="0" smtClean="0">
              <a:latin typeface="Kinetic Letters" pitchFamily="50" charset="0"/>
            </a:endParaRPr>
          </a:p>
          <a:p>
            <a:pPr marL="0" indent="0">
              <a:buNone/>
            </a:pPr>
            <a:r>
              <a:rPr lang="en-GB" sz="3000" b="1" dirty="0" smtClean="0">
                <a:solidFill>
                  <a:srgbClr val="00B050"/>
                </a:solidFill>
                <a:latin typeface="Kinetic Letters" pitchFamily="50" charset="0"/>
              </a:rPr>
              <a:t>Mrs </a:t>
            </a:r>
            <a:r>
              <a:rPr lang="en-GB" sz="3000" b="1" dirty="0" smtClean="0">
                <a:solidFill>
                  <a:srgbClr val="00B050"/>
                </a:solidFill>
                <a:latin typeface="Kinetic Letters" pitchFamily="50" charset="0"/>
              </a:rPr>
              <a:t>Dicken (Mon- Thurs) </a:t>
            </a:r>
            <a:r>
              <a:rPr lang="en-GB" sz="3000" dirty="0" smtClean="0">
                <a:latin typeface="Kinetic Letters" pitchFamily="50" charset="0"/>
              </a:rPr>
              <a:t>is also in the Year 1 and Year 2</a:t>
            </a:r>
          </a:p>
          <a:p>
            <a:pPr marL="0" indent="0">
              <a:buNone/>
            </a:pPr>
            <a:r>
              <a:rPr lang="en-GB" sz="3000" dirty="0" smtClean="0">
                <a:latin typeface="Kinetic Letters" pitchFamily="50" charset="0"/>
              </a:rPr>
              <a:t>teaching team for phonics, teaching cover and interventions.</a:t>
            </a:r>
          </a:p>
          <a:p>
            <a:endParaRPr lang="en-GB" sz="3000" dirty="0" smtClean="0"/>
          </a:p>
          <a:p>
            <a:endParaRPr lang="en-GB" dirty="0" smtClean="0"/>
          </a:p>
          <a:p>
            <a:endParaRPr lang="en-GB" sz="1400" dirty="0" smtClean="0"/>
          </a:p>
          <a:p>
            <a:pPr marL="0" indent="0">
              <a:buNone/>
            </a:pPr>
            <a:endParaRPr lang="en-GB"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1574" y="499697"/>
            <a:ext cx="832871" cy="832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0668" t="16233" r="7035"/>
          <a:stretch/>
        </p:blipFill>
        <p:spPr>
          <a:xfrm>
            <a:off x="6896115" y="4882027"/>
            <a:ext cx="1008112" cy="1368152"/>
          </a:xfrm>
          <a:prstGeom prst="rect">
            <a:avLst/>
          </a:prstGeom>
        </p:spPr>
      </p:pic>
      <p:graphicFrame>
        <p:nvGraphicFramePr>
          <p:cNvPr id="10" name="Table 9"/>
          <p:cNvGraphicFramePr>
            <a:graphicFrameLocks noGrp="1"/>
          </p:cNvGraphicFramePr>
          <p:nvPr>
            <p:extLst>
              <p:ext uri="{D42A27DB-BD31-4B8C-83A1-F6EECF244321}">
                <p14:modId xmlns:p14="http://schemas.microsoft.com/office/powerpoint/2010/main" val="2196906572"/>
              </p:ext>
            </p:extLst>
          </p:nvPr>
        </p:nvGraphicFramePr>
        <p:xfrm>
          <a:off x="343523" y="1356551"/>
          <a:ext cx="8280922" cy="3535680"/>
        </p:xfrm>
        <a:graphic>
          <a:graphicData uri="http://schemas.openxmlformats.org/drawingml/2006/table">
            <a:tbl>
              <a:tblPr firstRow="1" bandRow="1">
                <a:tableStyleId>{5C22544A-7EE6-4342-B048-85BDC9FD1C3A}</a:tableStyleId>
              </a:tblPr>
              <a:tblGrid>
                <a:gridCol w="2932333">
                  <a:extLst>
                    <a:ext uri="{9D8B030D-6E8A-4147-A177-3AD203B41FA5}">
                      <a16:colId xmlns:a16="http://schemas.microsoft.com/office/drawing/2014/main" val="1886278239"/>
                    </a:ext>
                  </a:extLst>
                </a:gridCol>
                <a:gridCol w="5348589">
                  <a:extLst>
                    <a:ext uri="{9D8B030D-6E8A-4147-A177-3AD203B41FA5}">
                      <a16:colId xmlns:a16="http://schemas.microsoft.com/office/drawing/2014/main" val="704744373"/>
                    </a:ext>
                  </a:extLst>
                </a:gridCol>
              </a:tblGrid>
              <a:tr h="2896096">
                <a:tc>
                  <a:txBody>
                    <a:bodyPr/>
                    <a:lstStyle/>
                    <a:p>
                      <a:r>
                        <a:rPr lang="en-GB" dirty="0" smtClean="0"/>
                        <a:t>M</a:t>
                      </a:r>
                    </a:p>
                    <a:p>
                      <a:endParaRPr lang="en-GB" dirty="0" smtClean="0">
                        <a:solidFill>
                          <a:schemeClr val="tx1"/>
                        </a:solidFill>
                      </a:endParaRPr>
                    </a:p>
                    <a:p>
                      <a:endParaRPr lang="en-GB" dirty="0" smtClean="0">
                        <a:solidFill>
                          <a:schemeClr val="tx1"/>
                        </a:solidFill>
                      </a:endParaRPr>
                    </a:p>
                    <a:p>
                      <a:endParaRPr lang="en-GB" dirty="0" smtClean="0">
                        <a:solidFill>
                          <a:schemeClr val="tx1"/>
                        </a:solidFill>
                      </a:endParaRPr>
                    </a:p>
                    <a:p>
                      <a:endParaRPr lang="en-GB" dirty="0" smtClean="0">
                        <a:solidFill>
                          <a:schemeClr val="tx1"/>
                        </a:solidFill>
                      </a:endParaRPr>
                    </a:p>
                    <a:p>
                      <a:endParaRPr lang="en-GB" dirty="0" smtClean="0">
                        <a:solidFill>
                          <a:schemeClr val="tx1"/>
                        </a:solidFill>
                      </a:endParaRPr>
                    </a:p>
                    <a:p>
                      <a:endParaRPr lang="en-GB" sz="1800" b="1" dirty="0" smtClean="0">
                        <a:solidFill>
                          <a:srgbClr val="00B050"/>
                        </a:solidFill>
                        <a:latin typeface="Kinetic Letters" pitchFamily="50" charset="0"/>
                      </a:endParaRPr>
                    </a:p>
                    <a:p>
                      <a:r>
                        <a:rPr lang="en-GB" sz="3600" b="1" dirty="0" smtClean="0">
                          <a:solidFill>
                            <a:srgbClr val="00B050"/>
                          </a:solidFill>
                          <a:latin typeface="Kinetic Letters" pitchFamily="50" charset="0"/>
                        </a:rPr>
                        <a:t>Miss Evans </a:t>
                      </a:r>
                      <a:r>
                        <a:rPr lang="en-GB" sz="3600" dirty="0" smtClean="0">
                          <a:latin typeface="Kinetic Letters" pitchFamily="50" charset="0"/>
                        </a:rPr>
                        <a:t>1E</a:t>
                      </a:r>
                      <a:r>
                        <a:rPr lang="en-GB" sz="1800" dirty="0" smtClean="0">
                          <a:latin typeface="Kinetic Letters" pitchFamily="50" charset="0"/>
                        </a:rPr>
                        <a:t>) </a:t>
                      </a:r>
                      <a:endParaRPr lang="en-GB"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3200" dirty="0" smtClean="0">
                          <a:solidFill>
                            <a:srgbClr val="00B050"/>
                          </a:solidFill>
                          <a:latin typeface="Kinetic Letters" pitchFamily="50" charset="0"/>
                        </a:rPr>
                        <a:t>Mrs</a:t>
                      </a:r>
                      <a:r>
                        <a:rPr lang="en-GB" sz="3200" baseline="0" dirty="0" smtClean="0">
                          <a:solidFill>
                            <a:srgbClr val="00B050"/>
                          </a:solidFill>
                          <a:latin typeface="Kinetic Letters" pitchFamily="50" charset="0"/>
                        </a:rPr>
                        <a:t> Pratt </a:t>
                      </a:r>
                      <a:r>
                        <a:rPr lang="en-GB" sz="1600" baseline="0" dirty="0" smtClean="0">
                          <a:solidFill>
                            <a:srgbClr val="00B050"/>
                          </a:solidFill>
                          <a:latin typeface="Kinetic Letters" pitchFamily="50" charset="0"/>
                        </a:rPr>
                        <a:t>(Mon, Tues)  </a:t>
                      </a:r>
                      <a:r>
                        <a:rPr lang="en-GB" sz="3200" baseline="0" dirty="0" smtClean="0">
                          <a:solidFill>
                            <a:srgbClr val="00B050"/>
                          </a:solidFill>
                          <a:latin typeface="Kinetic Letters" pitchFamily="50" charset="0"/>
                        </a:rPr>
                        <a:t>Mrs Gorton </a:t>
                      </a:r>
                      <a:r>
                        <a:rPr lang="en-GB" sz="2000" baseline="0" dirty="0" smtClean="0">
                          <a:solidFill>
                            <a:srgbClr val="00B050"/>
                          </a:solidFill>
                          <a:latin typeface="Kinetic Letters" pitchFamily="50" charset="0"/>
                        </a:rPr>
                        <a:t>(Wed, Thurs, Fri)</a:t>
                      </a:r>
                      <a:r>
                        <a:rPr lang="en-GB" sz="3200" baseline="0" dirty="0" smtClean="0">
                          <a:solidFill>
                            <a:srgbClr val="00B050"/>
                          </a:solidFill>
                          <a:latin typeface="Kinetic Letters" pitchFamily="50" charset="0"/>
                        </a:rPr>
                        <a:t> </a:t>
                      </a:r>
                      <a:r>
                        <a:rPr lang="en-GB" sz="3200" dirty="0" smtClean="0">
                          <a:latin typeface="Kinetic Letters" pitchFamily="50" charset="0"/>
                        </a:rPr>
                        <a:t>r/Mrs </a:t>
                      </a:r>
                      <a:r>
                        <a:rPr lang="en-GB" sz="1800" dirty="0" smtClean="0">
                          <a:latin typeface="Kinetic Letters" pitchFamily="50" charset="0"/>
                        </a:rPr>
                        <a:t>Pratt (1GP)</a:t>
                      </a:r>
                    </a:p>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47000990"/>
                  </a:ext>
                </a:extLst>
              </a:tr>
            </a:tbl>
          </a:graphicData>
        </a:graphic>
      </p:graphicFrame>
      <p:pic>
        <p:nvPicPr>
          <p:cNvPr id="8" name="Picture 7"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36096" y="1525929"/>
            <a:ext cx="1683205" cy="1870765"/>
          </a:xfrm>
          <a:prstGeom prst="rect">
            <a:avLst/>
          </a:prstGeom>
        </p:spPr>
      </p:pic>
      <p:pic>
        <p:nvPicPr>
          <p:cNvPr id="7" name="Picture 6"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9592" y="1498361"/>
            <a:ext cx="1537159" cy="1725932"/>
          </a:xfrm>
          <a:prstGeom prst="rect">
            <a:avLst/>
          </a:prstGeom>
        </p:spPr>
      </p:pic>
      <p:pic>
        <p:nvPicPr>
          <p:cNvPr id="12" name="Picture 11"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27635" y="1770277"/>
            <a:ext cx="1451515" cy="1526431"/>
          </a:xfrm>
          <a:prstGeom prst="rect">
            <a:avLst/>
          </a:prstGeom>
        </p:spPr>
      </p:pic>
    </p:spTree>
    <p:extLst>
      <p:ext uri="{BB962C8B-B14F-4D97-AF65-F5344CB8AC3E}">
        <p14:creationId xmlns:p14="http://schemas.microsoft.com/office/powerpoint/2010/main" val="33044594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9822" y="2227608"/>
            <a:ext cx="8739025" cy="3600400"/>
          </a:xfrm>
        </p:spPr>
        <p:txBody>
          <a:bodyPr>
            <a:normAutofit fontScale="92500"/>
          </a:bodyPr>
          <a:lstStyle/>
          <a:p>
            <a:endParaRPr lang="en-GB" b="1" dirty="0" smtClean="0">
              <a:solidFill>
                <a:srgbClr val="00B050"/>
              </a:solidFill>
              <a:latin typeface="Kinetic Letters" pitchFamily="50" charset="0"/>
            </a:endParaRPr>
          </a:p>
          <a:p>
            <a:r>
              <a:rPr lang="en-GB" sz="4000" b="1" dirty="0" smtClean="0">
                <a:solidFill>
                  <a:srgbClr val="00B050"/>
                </a:solidFill>
                <a:latin typeface="Kinetic Letters" pitchFamily="50" charset="0"/>
              </a:rPr>
              <a:t>Mrs </a:t>
            </a:r>
            <a:r>
              <a:rPr lang="en-GB" sz="4000" b="1" dirty="0" err="1">
                <a:solidFill>
                  <a:srgbClr val="00B050"/>
                </a:solidFill>
                <a:latin typeface="Kinetic Letters" pitchFamily="50" charset="0"/>
              </a:rPr>
              <a:t>Thear</a:t>
            </a:r>
            <a:r>
              <a:rPr lang="en-GB" sz="4000" b="1" dirty="0">
                <a:solidFill>
                  <a:srgbClr val="00B050"/>
                </a:solidFill>
                <a:latin typeface="Kinetic Letters" pitchFamily="50" charset="0"/>
              </a:rPr>
              <a:t>, </a:t>
            </a:r>
            <a:r>
              <a:rPr lang="en-GB" sz="4000" b="1" dirty="0" smtClean="0">
                <a:solidFill>
                  <a:srgbClr val="00B050"/>
                </a:solidFill>
                <a:latin typeface="Kinetic Letters" pitchFamily="50" charset="0"/>
              </a:rPr>
              <a:t>Mrs </a:t>
            </a:r>
            <a:r>
              <a:rPr lang="en-GB" sz="4000" b="1" dirty="0" err="1" smtClean="0">
                <a:solidFill>
                  <a:srgbClr val="00B050"/>
                </a:solidFill>
                <a:latin typeface="Kinetic Letters" pitchFamily="50" charset="0"/>
              </a:rPr>
              <a:t>Mclaren</a:t>
            </a:r>
            <a:r>
              <a:rPr lang="en-GB" sz="4000" b="1" dirty="0" smtClean="0">
                <a:solidFill>
                  <a:srgbClr val="00B050"/>
                </a:solidFill>
                <a:latin typeface="Kinetic Letters" pitchFamily="50" charset="0"/>
              </a:rPr>
              <a:t> </a:t>
            </a:r>
            <a:r>
              <a:rPr lang="en-GB" sz="4000" dirty="0" smtClean="0">
                <a:latin typeface="Kinetic Letters" pitchFamily="50" charset="0"/>
              </a:rPr>
              <a:t>support </a:t>
            </a:r>
            <a:r>
              <a:rPr lang="en-GB" sz="4000" dirty="0">
                <a:latin typeface="Kinetic Letters" pitchFamily="50" charset="0"/>
              </a:rPr>
              <a:t>learning in our </a:t>
            </a:r>
            <a:r>
              <a:rPr lang="en-GB" sz="4000" dirty="0" smtClean="0">
                <a:latin typeface="Kinetic Letters" pitchFamily="50" charset="0"/>
              </a:rPr>
              <a:t>team also</a:t>
            </a:r>
            <a:r>
              <a:rPr lang="en-GB" dirty="0" smtClean="0">
                <a:latin typeface="Kinetic Letters" pitchFamily="50" charset="0"/>
              </a:rPr>
              <a:t>. </a:t>
            </a:r>
          </a:p>
          <a:p>
            <a:endParaRPr lang="en-GB" dirty="0">
              <a:latin typeface="Kinetic Letters" pitchFamily="50" charset="0"/>
            </a:endParaRPr>
          </a:p>
          <a:p>
            <a:endParaRPr lang="en-GB" dirty="0" smtClean="0">
              <a:latin typeface="Kinetic Letters" pitchFamily="50" charset="0"/>
            </a:endParaRPr>
          </a:p>
          <a:p>
            <a:r>
              <a:rPr lang="en-GB" sz="3900" dirty="0" smtClean="0">
                <a:latin typeface="Kinetic Letters" pitchFamily="50" charset="0"/>
              </a:rPr>
              <a:t>We </a:t>
            </a:r>
            <a:r>
              <a:rPr lang="en-GB" sz="3900" dirty="0">
                <a:latin typeface="Kinetic Letters" pitchFamily="50" charset="0"/>
              </a:rPr>
              <a:t>build up to children learning with different members of staff during the day for different lessons. </a:t>
            </a:r>
          </a:p>
          <a:p>
            <a:endParaRPr lang="en-GB" dirty="0"/>
          </a:p>
        </p:txBody>
      </p:sp>
      <p:sp>
        <p:nvSpPr>
          <p:cNvPr id="5" name="Rectangle 4"/>
          <p:cNvSpPr/>
          <p:nvPr/>
        </p:nvSpPr>
        <p:spPr>
          <a:xfrm>
            <a:off x="5292080" y="89972"/>
            <a:ext cx="2783180" cy="646331"/>
          </a:xfrm>
          <a:prstGeom prst="rect">
            <a:avLst/>
          </a:prstGeom>
        </p:spPr>
        <p:txBody>
          <a:bodyPr wrap="square">
            <a:spAutoFit/>
          </a:bodyPr>
          <a:lstStyle/>
          <a:p>
            <a:r>
              <a:rPr lang="en-GB" sz="3600" b="1" dirty="0">
                <a:solidFill>
                  <a:srgbClr val="00B050"/>
                </a:solidFill>
                <a:latin typeface="Kinetic Letters" pitchFamily="50" charset="0"/>
              </a:rPr>
              <a:t>Y1 </a:t>
            </a:r>
            <a:r>
              <a:rPr lang="en-GB" sz="3600" b="1" dirty="0" smtClean="0">
                <a:solidFill>
                  <a:srgbClr val="00B050"/>
                </a:solidFill>
                <a:latin typeface="Kinetic Letters" pitchFamily="50" charset="0"/>
              </a:rPr>
              <a:t>Support </a:t>
            </a:r>
            <a:r>
              <a:rPr lang="en-GB" sz="3600" b="1" dirty="0">
                <a:solidFill>
                  <a:srgbClr val="00B050"/>
                </a:solidFill>
                <a:latin typeface="Kinetic Letters" pitchFamily="50" charset="0"/>
              </a:rPr>
              <a:t>Staff</a:t>
            </a:r>
            <a:endParaRPr lang="en-GB" sz="3600" dirty="0"/>
          </a:p>
        </p:txBody>
      </p:sp>
      <p:pic>
        <p:nvPicPr>
          <p:cNvPr id="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02735" y="55340"/>
            <a:ext cx="832871" cy="832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7455" y="794971"/>
            <a:ext cx="1478529" cy="1853678"/>
          </a:xfrm>
          <a:prstGeom prst="rect">
            <a:avLst/>
          </a:prstGeom>
        </p:spPr>
      </p:pic>
      <p:pic>
        <p:nvPicPr>
          <p:cNvPr id="7" name="Picture 6"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69947" y="888211"/>
            <a:ext cx="1552272" cy="1722852"/>
          </a:xfrm>
          <a:prstGeom prst="rect">
            <a:avLst/>
          </a:prstGeom>
        </p:spPr>
      </p:pic>
    </p:spTree>
    <p:extLst>
      <p:ext uri="{BB962C8B-B14F-4D97-AF65-F5344CB8AC3E}">
        <p14:creationId xmlns:p14="http://schemas.microsoft.com/office/powerpoint/2010/main" val="28205452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smtClean="0">
                <a:latin typeface="Kinetic Letters" pitchFamily="50" charset="0"/>
              </a:rPr>
              <a:t>A  message from our</a:t>
            </a:r>
            <a:br>
              <a:rPr lang="en-GB" sz="3600" dirty="0" smtClean="0">
                <a:latin typeface="Kinetic Letters" pitchFamily="50" charset="0"/>
              </a:rPr>
            </a:br>
            <a:r>
              <a:rPr lang="en-GB" sz="3600" b="1" dirty="0" smtClean="0">
                <a:latin typeface="Kinetic Letters" pitchFamily="50" charset="0"/>
              </a:rPr>
              <a:t> </a:t>
            </a:r>
            <a:r>
              <a:rPr lang="en-GB" sz="3600" b="1" dirty="0">
                <a:latin typeface="Kinetic Letters" pitchFamily="50" charset="0"/>
              </a:rPr>
              <a:t>Parent </a:t>
            </a:r>
            <a:r>
              <a:rPr lang="en-GB" sz="3600" b="1" dirty="0" smtClean="0">
                <a:latin typeface="Kinetic Letters" pitchFamily="50" charset="0"/>
              </a:rPr>
              <a:t>Partnership </a:t>
            </a:r>
            <a:r>
              <a:rPr lang="en-GB" sz="3600" b="1" dirty="0">
                <a:latin typeface="Kinetic Letters" pitchFamily="50" charset="0"/>
              </a:rPr>
              <a:t>Team</a:t>
            </a:r>
            <a:r>
              <a:rPr lang="en-GB" sz="3600" dirty="0">
                <a:latin typeface="Kinetic Letters" pitchFamily="50" charset="0"/>
              </a:rPr>
              <a:t/>
            </a:r>
            <a:br>
              <a:rPr lang="en-GB" sz="3600" dirty="0">
                <a:latin typeface="Kinetic Letters" pitchFamily="50" charset="0"/>
              </a:rPr>
            </a:br>
            <a:endParaRPr lang="en-GB" sz="3600" dirty="0">
              <a:latin typeface="Kinetic Letters" pitchFamily="50" charset="0"/>
            </a:endParaRPr>
          </a:p>
        </p:txBody>
      </p:sp>
      <p:sp>
        <p:nvSpPr>
          <p:cNvPr id="3" name="Content Placeholder 2"/>
          <p:cNvSpPr>
            <a:spLocks noGrp="1"/>
          </p:cNvSpPr>
          <p:nvPr>
            <p:ph idx="1"/>
          </p:nvPr>
        </p:nvSpPr>
        <p:spPr>
          <a:xfrm>
            <a:off x="541485" y="1147365"/>
            <a:ext cx="8229600" cy="4712948"/>
          </a:xfrm>
        </p:spPr>
        <p:txBody>
          <a:bodyPr>
            <a:normAutofit fontScale="70000" lnSpcReduction="20000"/>
          </a:bodyPr>
          <a:lstStyle/>
          <a:p>
            <a:r>
              <a:rPr lang="en-GB" sz="3400" dirty="0" smtClean="0">
                <a:latin typeface="Kinetic Letters" pitchFamily="50" charset="0"/>
              </a:rPr>
              <a:t>We </a:t>
            </a:r>
            <a:r>
              <a:rPr lang="en-GB" sz="3400" dirty="0">
                <a:latin typeface="Kinetic Letters" pitchFamily="50" charset="0"/>
              </a:rPr>
              <a:t>welcome you on this next stage in your child’s learning journey.  We look </a:t>
            </a:r>
            <a:r>
              <a:rPr lang="en-GB" sz="3400" dirty="0" smtClean="0">
                <a:latin typeface="Kinetic Letters" pitchFamily="50" charset="0"/>
              </a:rPr>
              <a:t>forward </a:t>
            </a:r>
            <a:r>
              <a:rPr lang="en-GB" sz="3400" dirty="0">
                <a:latin typeface="Kinetic Letters" pitchFamily="50" charset="0"/>
              </a:rPr>
              <a:t>to working with you to enhance the relationships between home and school which can lead to happy and successful children.  </a:t>
            </a:r>
          </a:p>
          <a:p>
            <a:r>
              <a:rPr lang="en-GB" sz="3400" dirty="0">
                <a:latin typeface="Kinetic Letters" pitchFamily="50" charset="0"/>
              </a:rPr>
              <a:t>Throughout the year ahead, </a:t>
            </a:r>
            <a:r>
              <a:rPr lang="en-GB" sz="3400" dirty="0" smtClean="0">
                <a:latin typeface="Kinetic Letters" pitchFamily="50" charset="0"/>
              </a:rPr>
              <a:t>we hope to continue to welcome you into school to </a:t>
            </a:r>
            <a:r>
              <a:rPr lang="en-GB" sz="3400" dirty="0">
                <a:latin typeface="Kinetic Letters" pitchFamily="50" charset="0"/>
              </a:rPr>
              <a:t>share learning experiences and progress meetings as we work closely together for your child. We may ask you for your feedback </a:t>
            </a:r>
            <a:r>
              <a:rPr lang="en-GB" sz="3400" dirty="0" smtClean="0">
                <a:latin typeface="Kinetic Letters" pitchFamily="50" charset="0"/>
              </a:rPr>
              <a:t>to </a:t>
            </a:r>
            <a:r>
              <a:rPr lang="en-GB" sz="3400" dirty="0">
                <a:latin typeface="Kinetic Letters" pitchFamily="50" charset="0"/>
              </a:rPr>
              <a:t>help us to see how effective our provision is in your eyes.  </a:t>
            </a:r>
            <a:endParaRPr lang="en-GB" sz="3400" dirty="0" smtClean="0">
              <a:latin typeface="Kinetic Letters" pitchFamily="50" charset="0"/>
            </a:endParaRPr>
          </a:p>
          <a:p>
            <a:r>
              <a:rPr lang="en-GB" sz="3400" dirty="0" smtClean="0">
                <a:latin typeface="Kinetic Letters" pitchFamily="50" charset="0"/>
              </a:rPr>
              <a:t>We would like </a:t>
            </a:r>
            <a:r>
              <a:rPr lang="en-GB" sz="3400" dirty="0">
                <a:latin typeface="Kinetic Letters" pitchFamily="50" charset="0"/>
              </a:rPr>
              <a:t>to know constructively how, </a:t>
            </a:r>
            <a:r>
              <a:rPr lang="en-GB" sz="3400" dirty="0" smtClean="0">
                <a:latin typeface="Kinetic Letters" pitchFamily="50" charset="0"/>
              </a:rPr>
              <a:t>we </a:t>
            </a:r>
            <a:r>
              <a:rPr lang="en-GB" sz="3400" dirty="0">
                <a:latin typeface="Kinetic Letters" pitchFamily="50" charset="0"/>
              </a:rPr>
              <a:t>could improve our provision for you or any aspect of school life.  If you feel that we could run workshops to help learning at home or point you in the direction of developing your own learning skills, we aim to assist you in any way we can.  </a:t>
            </a:r>
          </a:p>
          <a:p>
            <a:r>
              <a:rPr lang="en-GB" sz="3400" dirty="0">
                <a:latin typeface="Kinetic Letters" pitchFamily="50" charset="0"/>
              </a:rPr>
              <a:t>Please look out for updates on the school’s website or the newsletter.</a:t>
            </a:r>
          </a:p>
          <a:p>
            <a:r>
              <a:rPr lang="en-GB" sz="3400" dirty="0">
                <a:latin typeface="Kinetic Letters" pitchFamily="50" charset="0"/>
              </a:rPr>
              <a:t>At any time, please speak to your child’s class teacher, </a:t>
            </a:r>
            <a:r>
              <a:rPr lang="en-GB" sz="3400" dirty="0" smtClean="0">
                <a:latin typeface="Kinetic Letters" pitchFamily="50" charset="0"/>
              </a:rPr>
              <a:t>or Mrs Dicken (Y1).</a:t>
            </a:r>
          </a:p>
          <a:p>
            <a:r>
              <a:rPr lang="en-GB" sz="3400" dirty="0" smtClean="0">
                <a:latin typeface="Kinetic Letters" pitchFamily="50" charset="0"/>
              </a:rPr>
              <a:t>Any written suggestions can also be dropped at the post box in the school’s reception</a:t>
            </a:r>
            <a:r>
              <a:rPr lang="en-GB" dirty="0" smtClean="0">
                <a:latin typeface="Kinetic Letters" pitchFamily="50" charset="0"/>
              </a:rPr>
              <a:t>.</a:t>
            </a:r>
            <a:endParaRPr lang="en-GB" dirty="0">
              <a:latin typeface="Kinetic Letters" pitchFamily="50" charset="0"/>
            </a:endParaRPr>
          </a:p>
        </p:txBody>
      </p:sp>
      <p:pic>
        <p:nvPicPr>
          <p:cNvPr id="11266" name="Picture 2" descr="C:\Users\ldicken\AppData\Local\Microsoft\Windows\INetCache\IE\P48ITEMO\b2ap3_large_Partnership-Between-Parents-And-Teacher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5789742"/>
            <a:ext cx="2088232" cy="94291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rr\Pictures\school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12360" y="188640"/>
            <a:ext cx="958725" cy="958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74338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p:spPr>
        <p:txBody>
          <a:bodyPr>
            <a:normAutofit/>
          </a:bodyPr>
          <a:lstStyle/>
          <a:p>
            <a:r>
              <a:rPr lang="en-GB" sz="4800" b="1" dirty="0" smtClean="0">
                <a:solidFill>
                  <a:srgbClr val="00B050"/>
                </a:solidFill>
                <a:latin typeface="Kinetic Letters" pitchFamily="50" charset="0"/>
              </a:rPr>
              <a:t>Safeguarding</a:t>
            </a:r>
            <a:endParaRPr lang="en-GB" sz="4800" b="1" dirty="0">
              <a:solidFill>
                <a:srgbClr val="00B050"/>
              </a:solidFill>
              <a:latin typeface="Kinetic Letters" pitchFamily="50" charset="0"/>
            </a:endParaRPr>
          </a:p>
        </p:txBody>
      </p:sp>
      <p:sp>
        <p:nvSpPr>
          <p:cNvPr id="3" name="Content Placeholder 2"/>
          <p:cNvSpPr>
            <a:spLocks noGrp="1"/>
          </p:cNvSpPr>
          <p:nvPr>
            <p:ph idx="1"/>
          </p:nvPr>
        </p:nvSpPr>
        <p:spPr>
          <a:xfrm>
            <a:off x="10344" y="1385899"/>
            <a:ext cx="9144000" cy="4104456"/>
          </a:xfrm>
        </p:spPr>
        <p:txBody>
          <a:bodyPr>
            <a:normAutofit fontScale="85000" lnSpcReduction="20000"/>
          </a:bodyPr>
          <a:lstStyle/>
          <a:p>
            <a:pPr marL="0" indent="0" algn="ctr">
              <a:buNone/>
            </a:pPr>
            <a:r>
              <a:rPr lang="en-GB" sz="3600" dirty="0">
                <a:latin typeface="Kinetic Letters" pitchFamily="50" charset="0"/>
              </a:rPr>
              <a:t>At </a:t>
            </a:r>
            <a:r>
              <a:rPr lang="en-GB" sz="3600" b="1" u="sng" dirty="0">
                <a:latin typeface="Kinetic Letters" pitchFamily="50" charset="0"/>
              </a:rPr>
              <a:t>Hall Green Primary </a:t>
            </a:r>
            <a:r>
              <a:rPr lang="en-GB" sz="3600" b="1" u="sng" dirty="0" smtClean="0">
                <a:latin typeface="Kinetic Letters" pitchFamily="50" charset="0"/>
              </a:rPr>
              <a:t>School</a:t>
            </a:r>
            <a:r>
              <a:rPr lang="en-GB" sz="3600" dirty="0">
                <a:latin typeface="Kinetic Letters" pitchFamily="50" charset="0"/>
              </a:rPr>
              <a:t>;</a:t>
            </a:r>
            <a:r>
              <a:rPr lang="en-GB" sz="3600" dirty="0" smtClean="0">
                <a:latin typeface="Kinetic Letters" pitchFamily="50" charset="0"/>
              </a:rPr>
              <a:t> </a:t>
            </a:r>
            <a:r>
              <a:rPr lang="en-GB" sz="3600" dirty="0">
                <a:latin typeface="Kinetic Letters" pitchFamily="50" charset="0"/>
              </a:rPr>
              <a:t>the health, safety and </a:t>
            </a:r>
            <a:endParaRPr lang="en-GB" sz="3600" dirty="0" smtClean="0">
              <a:latin typeface="Kinetic Letters" pitchFamily="50" charset="0"/>
            </a:endParaRPr>
          </a:p>
          <a:p>
            <a:pPr marL="0" indent="0" algn="ctr">
              <a:buNone/>
            </a:pPr>
            <a:r>
              <a:rPr lang="en-GB" sz="3600" dirty="0" smtClean="0">
                <a:latin typeface="Kinetic Letters" pitchFamily="50" charset="0"/>
              </a:rPr>
              <a:t>well-being </a:t>
            </a:r>
            <a:r>
              <a:rPr lang="en-GB" sz="3600" dirty="0">
                <a:latin typeface="Kinetic Letters" pitchFamily="50" charset="0"/>
              </a:rPr>
              <a:t>of </a:t>
            </a:r>
            <a:r>
              <a:rPr lang="en-GB" sz="3600" dirty="0" smtClean="0">
                <a:latin typeface="Kinetic Letters" pitchFamily="50" charset="0"/>
              </a:rPr>
              <a:t>our children </a:t>
            </a:r>
            <a:r>
              <a:rPr lang="en-GB" sz="3600" dirty="0">
                <a:latin typeface="Kinetic Letters" pitchFamily="50" charset="0"/>
              </a:rPr>
              <a:t>is of paramount concern to us. </a:t>
            </a:r>
            <a:endParaRPr lang="en-GB" sz="3600" dirty="0" smtClean="0">
              <a:latin typeface="Kinetic Letters" pitchFamily="50" charset="0"/>
            </a:endParaRPr>
          </a:p>
          <a:p>
            <a:pPr marL="0" indent="0" algn="ctr">
              <a:buNone/>
            </a:pPr>
            <a:endParaRPr lang="en-GB" sz="3600" dirty="0" smtClean="0">
              <a:latin typeface="Kinetic Letters" pitchFamily="50" charset="0"/>
            </a:endParaRPr>
          </a:p>
          <a:p>
            <a:pPr marL="0" indent="0" algn="ctr">
              <a:buNone/>
            </a:pPr>
            <a:r>
              <a:rPr lang="en-GB" sz="3600" dirty="0" smtClean="0">
                <a:latin typeface="Kinetic Letters" pitchFamily="50" charset="0"/>
              </a:rPr>
              <a:t>Our </a:t>
            </a:r>
            <a:r>
              <a:rPr lang="en-GB" sz="3600" dirty="0">
                <a:latin typeface="Kinetic Letters" pitchFamily="50" charset="0"/>
              </a:rPr>
              <a:t>aim is for children to enjoy their time as pupils in </a:t>
            </a:r>
            <a:r>
              <a:rPr lang="en-GB" sz="3600" dirty="0" smtClean="0">
                <a:latin typeface="Kinetic Letters" pitchFamily="50" charset="0"/>
              </a:rPr>
              <a:t>our school</a:t>
            </a:r>
            <a:r>
              <a:rPr lang="en-GB" sz="3600" dirty="0">
                <a:latin typeface="Kinetic Letters" pitchFamily="50" charset="0"/>
              </a:rPr>
              <a:t>. We want to work in partnership with you to help your child achieve their full potential and make a positive contribution to the world they will be part of </a:t>
            </a:r>
            <a:r>
              <a:rPr lang="en-GB" sz="3600" dirty="0" smtClean="0">
                <a:latin typeface="Kinetic Letters" pitchFamily="50" charset="0"/>
              </a:rPr>
              <a:t>in the </a:t>
            </a:r>
            <a:r>
              <a:rPr lang="en-GB" sz="3600" dirty="0">
                <a:latin typeface="Kinetic Letters" pitchFamily="50" charset="0"/>
              </a:rPr>
              <a:t>future</a:t>
            </a:r>
            <a:r>
              <a:rPr lang="en-GB" sz="3600" dirty="0" smtClean="0">
                <a:latin typeface="Kinetic Letters" pitchFamily="50" charset="0"/>
              </a:rPr>
              <a:t>.</a:t>
            </a:r>
          </a:p>
          <a:p>
            <a:pPr marL="0" indent="0" algn="ctr">
              <a:buNone/>
            </a:pPr>
            <a:endParaRPr lang="en-GB" sz="3600" dirty="0">
              <a:latin typeface="Kinetic Letters" pitchFamily="50" charset="0"/>
            </a:endParaRPr>
          </a:p>
          <a:p>
            <a:pPr marL="0" indent="0" algn="ctr">
              <a:buNone/>
            </a:pPr>
            <a:r>
              <a:rPr lang="en-GB" sz="3600" dirty="0" smtClean="0">
                <a:latin typeface="Kinetic Letters" pitchFamily="50" charset="0"/>
              </a:rPr>
              <a:t>Please let us know about any changes in the children’s lives </a:t>
            </a:r>
          </a:p>
          <a:p>
            <a:pPr marL="0" indent="0" algn="ctr">
              <a:buNone/>
            </a:pPr>
            <a:r>
              <a:rPr lang="en-GB" sz="3600" dirty="0" smtClean="0">
                <a:latin typeface="Kinetic Letters" pitchFamily="50" charset="0"/>
              </a:rPr>
              <a:t>that may affect them, so that we can help to support them too. </a:t>
            </a:r>
            <a:endParaRPr lang="en-GB" sz="3600" dirty="0">
              <a:latin typeface="Kinetic Letters" pitchFamily="50" charset="0"/>
            </a:endParaRPr>
          </a:p>
          <a:p>
            <a:pPr marL="0" indent="0">
              <a:buNone/>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4526" y="5490356"/>
            <a:ext cx="1640732" cy="10918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descr="C:\Users\rr\Pictures\school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0313" y="332657"/>
            <a:ext cx="1080120" cy="1080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27969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i="1" dirty="0" smtClean="0">
                <a:solidFill>
                  <a:srgbClr val="00B050"/>
                </a:solidFill>
                <a:latin typeface="Kinetic Letters" pitchFamily="50" charset="0"/>
              </a:rPr>
              <a:t>Our School </a:t>
            </a:r>
            <a:r>
              <a:rPr lang="en-GB" b="1" i="1" dirty="0">
                <a:solidFill>
                  <a:srgbClr val="00B050"/>
                </a:solidFill>
                <a:latin typeface="Kinetic Letters" pitchFamily="50" charset="0"/>
              </a:rPr>
              <a:t>Aims &amp; Values </a:t>
            </a:r>
            <a:r>
              <a:rPr lang="en-GB" dirty="0"/>
              <a:t/>
            </a:r>
            <a:br>
              <a:rPr lang="en-GB" dirty="0"/>
            </a:br>
            <a:endParaRPr lang="en-GB" dirty="0"/>
          </a:p>
        </p:txBody>
      </p:sp>
      <p:sp>
        <p:nvSpPr>
          <p:cNvPr id="3" name="Content Placeholder 2"/>
          <p:cNvSpPr>
            <a:spLocks noGrp="1"/>
          </p:cNvSpPr>
          <p:nvPr>
            <p:ph idx="1"/>
          </p:nvPr>
        </p:nvSpPr>
        <p:spPr>
          <a:xfrm>
            <a:off x="457200" y="908720"/>
            <a:ext cx="8229600" cy="5217443"/>
          </a:xfrm>
        </p:spPr>
        <p:txBody>
          <a:bodyPr>
            <a:normAutofit/>
          </a:bodyPr>
          <a:lstStyle/>
          <a:p>
            <a:pPr marL="0" indent="0" algn="ctr">
              <a:buNone/>
            </a:pPr>
            <a:r>
              <a:rPr lang="en-GB" sz="1800" u="sng" dirty="0" smtClean="0">
                <a:latin typeface="Kinetic Letters" pitchFamily="50" charset="0"/>
              </a:rPr>
              <a:t>The </a:t>
            </a:r>
            <a:r>
              <a:rPr lang="en-GB" sz="1800" u="sng" dirty="0">
                <a:latin typeface="Kinetic Letters" pitchFamily="50" charset="0"/>
              </a:rPr>
              <a:t>aims of the school </a:t>
            </a:r>
            <a:r>
              <a:rPr lang="en-GB" sz="1800" dirty="0">
                <a:latin typeface="Kinetic Letters" pitchFamily="50" charset="0"/>
              </a:rPr>
              <a:t>are the same for all </a:t>
            </a:r>
            <a:r>
              <a:rPr lang="en-GB" sz="1800" dirty="0" smtClean="0">
                <a:latin typeface="Kinetic Letters" pitchFamily="50" charset="0"/>
              </a:rPr>
              <a:t>pupils within </a:t>
            </a:r>
            <a:r>
              <a:rPr lang="en-GB" sz="1800" dirty="0">
                <a:latin typeface="Kinetic Letters" pitchFamily="50" charset="0"/>
              </a:rPr>
              <a:t>a caring, positive, disciplined and safe environment and in partnership with parents and </a:t>
            </a:r>
            <a:r>
              <a:rPr lang="en-GB" sz="1800" dirty="0" smtClean="0">
                <a:latin typeface="Kinetic Letters" pitchFamily="50" charset="0"/>
              </a:rPr>
              <a:t>governors.</a:t>
            </a:r>
          </a:p>
          <a:p>
            <a:pPr marL="0" indent="0">
              <a:buNone/>
            </a:pPr>
            <a:endParaRPr lang="en-GB" dirty="0"/>
          </a:p>
          <a:p>
            <a:pPr marL="0" indent="0">
              <a:buNone/>
            </a:pPr>
            <a:endParaRPr lang="en-GB" dirty="0"/>
          </a:p>
        </p:txBody>
      </p:sp>
      <p:pic>
        <p:nvPicPr>
          <p:cNvPr id="4" name="Picture 2" descr="C:\Users\rr\Pictures\school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53347" y="3391094"/>
            <a:ext cx="829994" cy="82999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298" y="3170860"/>
            <a:ext cx="828675" cy="828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251520" y="1612783"/>
            <a:ext cx="2088232" cy="1200329"/>
          </a:xfrm>
          <a:prstGeom prst="rect">
            <a:avLst/>
          </a:prstGeom>
          <a:noFill/>
        </p:spPr>
        <p:txBody>
          <a:bodyPr wrap="square" rtlCol="0">
            <a:spAutoFit/>
          </a:bodyPr>
          <a:lstStyle/>
          <a:p>
            <a:r>
              <a:rPr lang="en-GB" sz="2400" b="1" u="sng" dirty="0" smtClean="0">
                <a:solidFill>
                  <a:srgbClr val="00B050"/>
                </a:solidFill>
                <a:latin typeface="Kinetic Letters" pitchFamily="50" charset="0"/>
              </a:rPr>
              <a:t>Resilience</a:t>
            </a:r>
          </a:p>
          <a:p>
            <a:r>
              <a:rPr lang="en-GB" sz="2400" b="1" dirty="0" smtClean="0">
                <a:latin typeface="Kinetic Letters" pitchFamily="50" charset="0"/>
              </a:rPr>
              <a:t>Perseverance</a:t>
            </a:r>
          </a:p>
          <a:p>
            <a:r>
              <a:rPr lang="en-GB" sz="2400" b="1" dirty="0" smtClean="0">
                <a:latin typeface="Kinetic Letters" pitchFamily="50" charset="0"/>
              </a:rPr>
              <a:t>Courage</a:t>
            </a:r>
            <a:endParaRPr lang="en-GB" sz="2400" b="1" dirty="0">
              <a:latin typeface="Kinetic Letters" pitchFamily="50" charset="0"/>
            </a:endParaRPr>
          </a:p>
        </p:txBody>
      </p:sp>
      <p:sp>
        <p:nvSpPr>
          <p:cNvPr id="8" name="TextBox 7"/>
          <p:cNvSpPr txBox="1"/>
          <p:nvPr/>
        </p:nvSpPr>
        <p:spPr>
          <a:xfrm>
            <a:off x="323528" y="4221088"/>
            <a:ext cx="2016224" cy="2308324"/>
          </a:xfrm>
          <a:prstGeom prst="rect">
            <a:avLst/>
          </a:prstGeom>
          <a:noFill/>
        </p:spPr>
        <p:txBody>
          <a:bodyPr wrap="square" rtlCol="0">
            <a:spAutoFit/>
          </a:bodyPr>
          <a:lstStyle/>
          <a:p>
            <a:r>
              <a:rPr lang="en-GB" sz="2400" b="1" u="sng" dirty="0" smtClean="0">
                <a:solidFill>
                  <a:srgbClr val="00B050"/>
                </a:solidFill>
                <a:latin typeface="Kinetic Letters" pitchFamily="50" charset="0"/>
              </a:rPr>
              <a:t>Respect</a:t>
            </a:r>
          </a:p>
          <a:p>
            <a:r>
              <a:rPr lang="en-GB" sz="2400" b="1" dirty="0" smtClean="0">
                <a:latin typeface="Kinetic Letters" pitchFamily="50" charset="0"/>
              </a:rPr>
              <a:t>Tolerance</a:t>
            </a:r>
          </a:p>
          <a:p>
            <a:r>
              <a:rPr lang="en-GB" sz="2400" b="1" dirty="0" smtClean="0">
                <a:latin typeface="Kinetic Letters" pitchFamily="50" charset="0"/>
              </a:rPr>
              <a:t>Kindness</a:t>
            </a:r>
          </a:p>
          <a:p>
            <a:r>
              <a:rPr lang="en-GB" sz="2400" b="1" dirty="0" smtClean="0">
                <a:latin typeface="Kinetic Letters" pitchFamily="50" charset="0"/>
              </a:rPr>
              <a:t>Empathy</a:t>
            </a:r>
          </a:p>
          <a:p>
            <a:r>
              <a:rPr lang="en-GB" sz="2400" b="1" dirty="0" smtClean="0">
                <a:latin typeface="Kinetic Letters" pitchFamily="50" charset="0"/>
              </a:rPr>
              <a:t>Co-operation</a:t>
            </a:r>
          </a:p>
          <a:p>
            <a:r>
              <a:rPr lang="en-GB" sz="2400" b="1" dirty="0" smtClean="0">
                <a:latin typeface="Kinetic Letters" pitchFamily="50" charset="0"/>
              </a:rPr>
              <a:t>Collaboration</a:t>
            </a:r>
            <a:endParaRPr lang="en-GB" sz="2400" b="1" dirty="0">
              <a:latin typeface="Kinetic Letters" pitchFamily="50" charset="0"/>
            </a:endParaRPr>
          </a:p>
        </p:txBody>
      </p:sp>
      <p:sp>
        <p:nvSpPr>
          <p:cNvPr id="9" name="TextBox 8"/>
          <p:cNvSpPr txBox="1"/>
          <p:nvPr/>
        </p:nvSpPr>
        <p:spPr>
          <a:xfrm>
            <a:off x="6588224" y="1757775"/>
            <a:ext cx="2448272" cy="1200329"/>
          </a:xfrm>
          <a:prstGeom prst="rect">
            <a:avLst/>
          </a:prstGeom>
          <a:noFill/>
        </p:spPr>
        <p:txBody>
          <a:bodyPr wrap="square" rtlCol="0">
            <a:spAutoFit/>
          </a:bodyPr>
          <a:lstStyle/>
          <a:p>
            <a:r>
              <a:rPr lang="en-GB" sz="2400" b="1" u="sng" dirty="0" smtClean="0">
                <a:solidFill>
                  <a:srgbClr val="00B050"/>
                </a:solidFill>
                <a:latin typeface="Kinetic Letters" pitchFamily="50" charset="0"/>
              </a:rPr>
              <a:t>Honesty</a:t>
            </a:r>
          </a:p>
          <a:p>
            <a:r>
              <a:rPr lang="en-GB" sz="2400" b="1" dirty="0" smtClean="0">
                <a:latin typeface="Kinetic Letters" pitchFamily="50" charset="0"/>
              </a:rPr>
              <a:t>Trustworthiness</a:t>
            </a:r>
          </a:p>
          <a:p>
            <a:r>
              <a:rPr lang="en-GB" sz="2400" b="1" dirty="0" smtClean="0">
                <a:latin typeface="Kinetic Letters" pitchFamily="50" charset="0"/>
              </a:rPr>
              <a:t>Integrity</a:t>
            </a:r>
            <a:endParaRPr lang="en-GB" sz="2400" b="1" dirty="0">
              <a:latin typeface="Kinetic Letters" pitchFamily="50" charset="0"/>
            </a:endParaRPr>
          </a:p>
        </p:txBody>
      </p:sp>
      <p:sp>
        <p:nvSpPr>
          <p:cNvPr id="10" name="TextBox 9"/>
          <p:cNvSpPr txBox="1"/>
          <p:nvPr/>
        </p:nvSpPr>
        <p:spPr>
          <a:xfrm>
            <a:off x="6588224" y="4590420"/>
            <a:ext cx="2160240" cy="1569660"/>
          </a:xfrm>
          <a:prstGeom prst="rect">
            <a:avLst/>
          </a:prstGeom>
          <a:noFill/>
        </p:spPr>
        <p:txBody>
          <a:bodyPr wrap="square" rtlCol="0">
            <a:spAutoFit/>
          </a:bodyPr>
          <a:lstStyle/>
          <a:p>
            <a:r>
              <a:rPr lang="en-GB" sz="2400" b="1" u="sng" dirty="0" smtClean="0">
                <a:solidFill>
                  <a:srgbClr val="00B050"/>
                </a:solidFill>
                <a:latin typeface="Kinetic Letters" pitchFamily="50" charset="0"/>
              </a:rPr>
              <a:t>Ownership</a:t>
            </a:r>
          </a:p>
          <a:p>
            <a:r>
              <a:rPr lang="en-GB" sz="2400" b="1" dirty="0" smtClean="0">
                <a:latin typeface="Kinetic Letters" pitchFamily="50" charset="0"/>
              </a:rPr>
              <a:t>Responsibility</a:t>
            </a:r>
          </a:p>
          <a:p>
            <a:r>
              <a:rPr lang="en-GB" sz="2400" b="1" dirty="0" smtClean="0">
                <a:latin typeface="Kinetic Letters" pitchFamily="50" charset="0"/>
              </a:rPr>
              <a:t>Independence</a:t>
            </a:r>
          </a:p>
          <a:p>
            <a:r>
              <a:rPr lang="en-GB" sz="2400" b="1" dirty="0" smtClean="0">
                <a:latin typeface="Kinetic Letters" pitchFamily="50" charset="0"/>
              </a:rPr>
              <a:t>Accountability</a:t>
            </a:r>
            <a:endParaRPr lang="en-GB" sz="2400" b="1" dirty="0">
              <a:latin typeface="Kinetic Letters" pitchFamily="50" charset="0"/>
            </a:endParaRPr>
          </a:p>
        </p:txBody>
      </p:sp>
      <p:pic>
        <p:nvPicPr>
          <p:cNvPr id="11" name="Picture 10"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9752" y="2060848"/>
            <a:ext cx="3762900" cy="3734321"/>
          </a:xfrm>
          <a:prstGeom prst="rect">
            <a:avLst/>
          </a:prstGeom>
        </p:spPr>
      </p:pic>
    </p:spTree>
    <p:extLst>
      <p:ext uri="{BB962C8B-B14F-4D97-AF65-F5344CB8AC3E}">
        <p14:creationId xmlns:p14="http://schemas.microsoft.com/office/powerpoint/2010/main" val="16337954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i="1" dirty="0" smtClean="0"/>
              <a:t/>
            </a:r>
            <a:br>
              <a:rPr lang="en-GB" b="1" i="1" dirty="0" smtClean="0"/>
            </a:br>
            <a:r>
              <a:rPr lang="en-GB" sz="5300" b="1" i="1" dirty="0" smtClean="0">
                <a:solidFill>
                  <a:srgbClr val="00B050"/>
                </a:solidFill>
                <a:latin typeface="Kinetic Letters" pitchFamily="50" charset="0"/>
              </a:rPr>
              <a:t>Behaviour </a:t>
            </a:r>
            <a:r>
              <a:rPr lang="en-GB" sz="5300" b="1" i="1" dirty="0">
                <a:solidFill>
                  <a:srgbClr val="00B050"/>
                </a:solidFill>
                <a:latin typeface="Kinetic Letters" pitchFamily="50" charset="0"/>
              </a:rPr>
              <a:t>&amp; Discipline Policy  </a:t>
            </a:r>
            <a:r>
              <a:rPr lang="en-GB" dirty="0"/>
              <a:t/>
            </a:r>
            <a:br>
              <a:rPr lang="en-GB" dirty="0"/>
            </a:br>
            <a:endParaRPr lang="en-GB" dirty="0"/>
          </a:p>
        </p:txBody>
      </p:sp>
      <p:sp>
        <p:nvSpPr>
          <p:cNvPr id="3" name="Content Placeholder 2"/>
          <p:cNvSpPr>
            <a:spLocks noGrp="1"/>
          </p:cNvSpPr>
          <p:nvPr>
            <p:ph idx="1"/>
          </p:nvPr>
        </p:nvSpPr>
        <p:spPr>
          <a:xfrm>
            <a:off x="281944" y="1628800"/>
            <a:ext cx="8075240" cy="4525963"/>
          </a:xfrm>
        </p:spPr>
        <p:txBody>
          <a:bodyPr>
            <a:normAutofit lnSpcReduction="10000"/>
          </a:bodyPr>
          <a:lstStyle/>
          <a:p>
            <a:pPr marL="0" indent="0" algn="ctr">
              <a:buNone/>
            </a:pPr>
            <a:r>
              <a:rPr lang="en-US" sz="4300" dirty="0" smtClean="0">
                <a:latin typeface="Kinetic Letters" pitchFamily="50" charset="0"/>
              </a:rPr>
              <a:t>At </a:t>
            </a:r>
            <a:r>
              <a:rPr lang="en-US" sz="4300" dirty="0">
                <a:latin typeface="Kinetic Letters" pitchFamily="50" charset="0"/>
              </a:rPr>
              <a:t>Hall Green Primary School, discipline is recognised to be a collective responsibility between parents, staff, governing body, children and other agencies involved with school. </a:t>
            </a:r>
            <a:endParaRPr lang="en-US" sz="4300" dirty="0" smtClean="0">
              <a:latin typeface="Kinetic Letters" pitchFamily="50" charset="0"/>
            </a:endParaRPr>
          </a:p>
          <a:p>
            <a:pPr marL="0" indent="0" algn="ctr">
              <a:buNone/>
            </a:pPr>
            <a:r>
              <a:rPr lang="en-US" sz="4400" dirty="0" smtClean="0">
                <a:latin typeface="Kinetic Letters" pitchFamily="50" charset="0"/>
              </a:rPr>
              <a:t>It </a:t>
            </a:r>
            <a:r>
              <a:rPr lang="en-US" sz="4400" dirty="0">
                <a:latin typeface="Kinetic Letters" pitchFamily="50" charset="0"/>
              </a:rPr>
              <a:t>is vital that </a:t>
            </a:r>
            <a:r>
              <a:rPr lang="en-US" sz="4400" dirty="0" smtClean="0">
                <a:latin typeface="Kinetic Letters" pitchFamily="50" charset="0"/>
              </a:rPr>
              <a:t>staff</a:t>
            </a:r>
            <a:r>
              <a:rPr lang="en-US" sz="4400" dirty="0">
                <a:latin typeface="Kinetic Letters" pitchFamily="50" charset="0"/>
              </a:rPr>
              <a:t>, parents and pupils understand it clearly and that it is consistently </a:t>
            </a:r>
            <a:r>
              <a:rPr lang="en-US" sz="4400" dirty="0" smtClean="0">
                <a:latin typeface="Kinetic Letters" pitchFamily="50" charset="0"/>
              </a:rPr>
              <a:t>applied.</a:t>
            </a:r>
            <a:endParaRPr lang="en-GB" sz="4400" dirty="0">
              <a:latin typeface="Kinetic Letters" pitchFamily="50"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8344" y="5480320"/>
            <a:ext cx="1377680" cy="1377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57051" y="260648"/>
            <a:ext cx="1000265" cy="1695687"/>
          </a:xfrm>
          <a:prstGeom prst="rect">
            <a:avLst/>
          </a:prstGeom>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5" y="5480321"/>
            <a:ext cx="1189040" cy="1189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45353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dirty="0" smtClean="0">
                <a:solidFill>
                  <a:srgbClr val="00B050"/>
                </a:solidFill>
                <a:latin typeface="Kinetic Letters" pitchFamily="50" charset="0"/>
              </a:rPr>
              <a:t>School Times</a:t>
            </a:r>
            <a:endParaRPr lang="en-GB" sz="5400" b="1" dirty="0">
              <a:solidFill>
                <a:srgbClr val="00B050"/>
              </a:solidFill>
              <a:latin typeface="Kinetic Letters" pitchFamily="50" charset="0"/>
            </a:endParaRPr>
          </a:p>
        </p:txBody>
      </p:sp>
      <p:sp>
        <p:nvSpPr>
          <p:cNvPr id="3" name="Content Placeholder 2"/>
          <p:cNvSpPr>
            <a:spLocks noGrp="1"/>
          </p:cNvSpPr>
          <p:nvPr>
            <p:ph idx="1"/>
          </p:nvPr>
        </p:nvSpPr>
        <p:spPr>
          <a:xfrm>
            <a:off x="457200" y="1600200"/>
            <a:ext cx="8229600" cy="4781128"/>
          </a:xfrm>
        </p:spPr>
        <p:txBody>
          <a:bodyPr>
            <a:normAutofit fontScale="77500" lnSpcReduction="20000"/>
          </a:bodyPr>
          <a:lstStyle/>
          <a:p>
            <a:pPr marL="0" indent="0">
              <a:buNone/>
            </a:pPr>
            <a:r>
              <a:rPr lang="en-US" sz="4000" dirty="0" smtClean="0">
                <a:latin typeface="Kinetic Letters" pitchFamily="50" charset="0"/>
              </a:rPr>
              <a:t>Children are to arrive through the Y1 door from 8:45a.m.  This door closes at 9:00a.m.  If you arrive after this time, please go to office to sign in.  Late marks are given after 9:05a.m. </a:t>
            </a:r>
          </a:p>
          <a:p>
            <a:pPr marL="0" indent="0">
              <a:buNone/>
            </a:pPr>
            <a:r>
              <a:rPr lang="en-US" sz="3600" b="1" u="sng" dirty="0" smtClean="0">
                <a:latin typeface="Kinetic Letters" pitchFamily="50" charset="0"/>
              </a:rPr>
              <a:t>Our day</a:t>
            </a:r>
          </a:p>
          <a:p>
            <a:pPr marL="0" indent="0">
              <a:buNone/>
            </a:pPr>
            <a:r>
              <a:rPr lang="en-US" sz="3600" b="1" dirty="0" smtClean="0">
                <a:latin typeface="Kinetic Letters" pitchFamily="50" charset="0"/>
              </a:rPr>
              <a:t>Morning session: 8:45 a.m.  –  12:00 </a:t>
            </a:r>
            <a:r>
              <a:rPr lang="en-US" sz="3600" b="1" dirty="0">
                <a:latin typeface="Kinetic Letters" pitchFamily="50" charset="0"/>
              </a:rPr>
              <a:t>p</a:t>
            </a:r>
            <a:r>
              <a:rPr lang="en-US" sz="3600" b="1" dirty="0" smtClean="0">
                <a:latin typeface="Kinetic Letters" pitchFamily="50" charset="0"/>
              </a:rPr>
              <a:t>.m.</a:t>
            </a:r>
            <a:endParaRPr lang="en-GB" sz="3600" b="1" dirty="0">
              <a:latin typeface="Kinetic Letters" pitchFamily="50" charset="0"/>
            </a:endParaRPr>
          </a:p>
          <a:p>
            <a:pPr marL="0" indent="0">
              <a:buNone/>
            </a:pPr>
            <a:r>
              <a:rPr lang="en-GB" sz="3600" b="1" dirty="0" smtClean="0">
                <a:latin typeface="Kinetic Letters" pitchFamily="50" charset="0"/>
              </a:rPr>
              <a:t>Afternoon session: 1.00 p.m.  –  3.25 p.m</a:t>
            </a:r>
            <a:r>
              <a:rPr lang="en-GB" sz="3600" b="1" dirty="0">
                <a:latin typeface="Kinetic Letters" pitchFamily="50" charset="0"/>
              </a:rPr>
              <a:t>. </a:t>
            </a:r>
            <a:endParaRPr lang="en-GB" sz="3600" b="1" dirty="0" smtClean="0">
              <a:latin typeface="Kinetic Letters" pitchFamily="50" charset="0"/>
            </a:endParaRPr>
          </a:p>
          <a:p>
            <a:pPr marL="0" indent="0">
              <a:buNone/>
            </a:pPr>
            <a:endParaRPr lang="en-GB" sz="3600" b="1" dirty="0" smtClean="0">
              <a:latin typeface="Kinetic Letters" pitchFamily="50" charset="0"/>
            </a:endParaRPr>
          </a:p>
          <a:p>
            <a:pPr marL="0" indent="0">
              <a:buNone/>
            </a:pPr>
            <a:r>
              <a:rPr lang="en-GB" sz="3600" b="1" dirty="0" smtClean="0">
                <a:latin typeface="Kinetic Letters" pitchFamily="50" charset="0"/>
              </a:rPr>
              <a:t>If </a:t>
            </a:r>
            <a:r>
              <a:rPr lang="en-GB" sz="3600" b="1" dirty="0">
                <a:latin typeface="Kinetic Letters" pitchFamily="50" charset="0"/>
              </a:rPr>
              <a:t>your child is late or absent they will miss sessions, it could disrupt their settling in and mixing with friends. Having a regular attendance will help to give your child the best start in life. </a:t>
            </a:r>
            <a:r>
              <a:rPr lang="en-GB" sz="3600" b="1" dirty="0">
                <a:solidFill>
                  <a:srgbClr val="FF0000"/>
                </a:solidFill>
                <a:latin typeface="Kinetic Letters" pitchFamily="50" charset="0"/>
              </a:rPr>
              <a:t>Your child’s attendance should never fall below 90%. </a:t>
            </a:r>
            <a:endParaRPr lang="en-GB" sz="3600" b="1" dirty="0" smtClean="0">
              <a:solidFill>
                <a:srgbClr val="FF0000"/>
              </a:solidFill>
              <a:latin typeface="Kinetic Letters" pitchFamily="50" charset="0"/>
            </a:endParaRPr>
          </a:p>
          <a:p>
            <a:pPr marL="0" indent="0">
              <a:buNone/>
            </a:pPr>
            <a:endParaRPr lang="en-GB" sz="3600" b="1" dirty="0">
              <a:latin typeface="Kinetic Letters" pitchFamily="50" charset="0"/>
            </a:endParaRPr>
          </a:p>
          <a:p>
            <a:pPr marL="0" indent="0">
              <a:buNone/>
            </a:pPr>
            <a:endParaRPr lang="en-GB" dirty="0"/>
          </a:p>
        </p:txBody>
      </p:sp>
      <p:pic>
        <p:nvPicPr>
          <p:cNvPr id="307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52320" y="116632"/>
            <a:ext cx="1268026" cy="12637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260648"/>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53291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1153" y="530459"/>
            <a:ext cx="6675263" cy="1128012"/>
          </a:xfrm>
        </p:spPr>
        <p:txBody>
          <a:bodyPr>
            <a:normAutofit/>
          </a:bodyPr>
          <a:lstStyle/>
          <a:p>
            <a:r>
              <a:rPr lang="en-GB" sz="5400" b="1" dirty="0" smtClean="0">
                <a:solidFill>
                  <a:srgbClr val="00B050"/>
                </a:solidFill>
                <a:latin typeface="Kinetic Letters" pitchFamily="50" charset="0"/>
              </a:rPr>
              <a:t>Our first day… </a:t>
            </a:r>
            <a:endParaRPr lang="en-GB" sz="5400" b="1" dirty="0">
              <a:solidFill>
                <a:srgbClr val="00B050"/>
              </a:solidFill>
              <a:latin typeface="Kinetic Letters" pitchFamily="50" charset="0"/>
            </a:endParaRPr>
          </a:p>
        </p:txBody>
      </p:sp>
      <p:sp>
        <p:nvSpPr>
          <p:cNvPr id="3" name="Content Placeholder 2"/>
          <p:cNvSpPr>
            <a:spLocks noGrp="1"/>
          </p:cNvSpPr>
          <p:nvPr>
            <p:ph idx="1"/>
          </p:nvPr>
        </p:nvSpPr>
        <p:spPr>
          <a:xfrm>
            <a:off x="260204" y="1630479"/>
            <a:ext cx="8229600" cy="4713387"/>
          </a:xfrm>
        </p:spPr>
        <p:txBody>
          <a:bodyPr>
            <a:normAutofit/>
          </a:bodyPr>
          <a:lstStyle/>
          <a:p>
            <a:r>
              <a:rPr lang="en-GB" sz="2800" dirty="0" smtClean="0">
                <a:latin typeface="Kinetic Letters" panose="00000500000000000000" pitchFamily="50" charset="0"/>
              </a:rPr>
              <a:t>Please let your child know you are leaving, who is picking them up, and wave them off with a happy face, then move away for a deserved coffee or tea.</a:t>
            </a:r>
          </a:p>
          <a:p>
            <a:r>
              <a:rPr lang="en-GB" sz="2800" dirty="0" smtClean="0">
                <a:latin typeface="Kinetic Letters" panose="00000500000000000000" pitchFamily="50" charset="0"/>
              </a:rPr>
              <a:t>They should have a book bag, labelled water bottle and packed lunch if that is your child’s preferred option.   </a:t>
            </a:r>
            <a:r>
              <a:rPr lang="en-GB" sz="2800" b="1" u="sng" dirty="0" smtClean="0">
                <a:latin typeface="Kinetic Letters" panose="00000500000000000000" pitchFamily="50" charset="0"/>
              </a:rPr>
              <a:t>NO BIG BAGS PLEASE.</a:t>
            </a:r>
          </a:p>
          <a:p>
            <a:r>
              <a:rPr lang="en-GB" sz="2800" dirty="0" smtClean="0">
                <a:latin typeface="Kinetic Letters" panose="00000500000000000000" pitchFamily="50" charset="0"/>
              </a:rPr>
              <a:t>Your child will </a:t>
            </a:r>
            <a:r>
              <a:rPr lang="en-GB" sz="2800" b="1" dirty="0" smtClean="0">
                <a:latin typeface="Kinetic Letters" panose="00000500000000000000" pitchFamily="50" charset="0"/>
              </a:rPr>
              <a:t>NOT</a:t>
            </a:r>
            <a:r>
              <a:rPr lang="en-GB" sz="2800" dirty="0" smtClean="0">
                <a:latin typeface="Kinetic Letters" panose="00000500000000000000" pitchFamily="50" charset="0"/>
              </a:rPr>
              <a:t> need a PE bag this year.  </a:t>
            </a:r>
          </a:p>
          <a:p>
            <a:r>
              <a:rPr lang="en-GB" sz="2800" dirty="0" smtClean="0">
                <a:latin typeface="Kinetic Letters" panose="00000500000000000000" pitchFamily="50" charset="0"/>
              </a:rPr>
              <a:t>Year 1 teachers will be greeting the children on the door for the first week.</a:t>
            </a:r>
          </a:p>
          <a:p>
            <a:r>
              <a:rPr lang="en-GB" sz="2800" dirty="0" smtClean="0">
                <a:latin typeface="Kinetic Letters" panose="00000500000000000000" pitchFamily="50" charset="0"/>
              </a:rPr>
              <a:t>At home time, please be on time or let the office know</a:t>
            </a:r>
          </a:p>
          <a:p>
            <a:pPr marL="0" indent="0">
              <a:buNone/>
            </a:pPr>
            <a:r>
              <a:rPr lang="en-GB" sz="2800" dirty="0" smtClean="0">
                <a:latin typeface="Kinetic Letters" panose="00000500000000000000" pitchFamily="50" charset="0"/>
              </a:rPr>
              <a:t> of any issues with childcare so we can reassure your child. </a:t>
            </a:r>
          </a:p>
          <a:p>
            <a:endParaRPr lang="en-GB" sz="2000" dirty="0" smtClean="0"/>
          </a:p>
          <a:p>
            <a:endParaRPr lang="en-GB" sz="2000" dirty="0" smtClean="0"/>
          </a:p>
          <a:p>
            <a:endParaRPr lang="en-GB" sz="2000" dirty="0"/>
          </a:p>
          <a:p>
            <a:endParaRPr lang="en-GB" dirty="0"/>
          </a:p>
        </p:txBody>
      </p:sp>
      <p:pic>
        <p:nvPicPr>
          <p:cNvPr id="1026" name="Picture 2" descr="C:\Users\ldicken\AppData\Local\Microsoft\Windows\INetCache\IE\P48ITEMO\mm8_kids1[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56376" y="119919"/>
            <a:ext cx="1066856" cy="783566"/>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1663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descr="Screen Clippi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88224" y="5019475"/>
            <a:ext cx="2280401" cy="1524909"/>
          </a:xfrm>
          <a:prstGeom prst="rect">
            <a:avLst/>
          </a:prstGeom>
        </p:spPr>
      </p:pic>
    </p:spTree>
    <p:extLst>
      <p:ext uri="{BB962C8B-B14F-4D97-AF65-F5344CB8AC3E}">
        <p14:creationId xmlns:p14="http://schemas.microsoft.com/office/powerpoint/2010/main" val="21340606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868958"/>
          </a:xfrm>
        </p:spPr>
        <p:txBody>
          <a:bodyPr>
            <a:normAutofit fontScale="90000"/>
          </a:bodyPr>
          <a:lstStyle/>
          <a:p>
            <a:r>
              <a:rPr lang="en-GB" sz="6000" b="1" u="sng" dirty="0">
                <a:solidFill>
                  <a:srgbClr val="00B050"/>
                </a:solidFill>
                <a:latin typeface="Kinetic Letters" pitchFamily="50" charset="0"/>
              </a:rPr>
              <a:t>School Uniform</a:t>
            </a:r>
            <a:r>
              <a:rPr lang="en-GB" dirty="0"/>
              <a:t/>
            </a:r>
            <a:br>
              <a:rPr lang="en-GB" dirty="0"/>
            </a:br>
            <a:endParaRPr lang="en-GB" dirty="0"/>
          </a:p>
        </p:txBody>
      </p:sp>
      <p:sp>
        <p:nvSpPr>
          <p:cNvPr id="3" name="Content Placeholder 2"/>
          <p:cNvSpPr>
            <a:spLocks noGrp="1"/>
          </p:cNvSpPr>
          <p:nvPr>
            <p:ph idx="1"/>
          </p:nvPr>
        </p:nvSpPr>
        <p:spPr>
          <a:xfrm>
            <a:off x="323528" y="1196752"/>
            <a:ext cx="8496944" cy="5328592"/>
          </a:xfrm>
        </p:spPr>
        <p:txBody>
          <a:bodyPr>
            <a:noAutofit/>
          </a:bodyPr>
          <a:lstStyle/>
          <a:p>
            <a:r>
              <a:rPr lang="en-GB" sz="3600" dirty="0" smtClean="0">
                <a:latin typeface="Kinetic Letters" pitchFamily="50" charset="0"/>
              </a:rPr>
              <a:t>We </a:t>
            </a:r>
            <a:r>
              <a:rPr lang="en-GB" sz="3600" dirty="0">
                <a:latin typeface="Kinetic Letters" pitchFamily="50" charset="0"/>
              </a:rPr>
              <a:t>have a school uniform, which we think is very smart and </a:t>
            </a:r>
            <a:r>
              <a:rPr lang="en-GB" sz="3600" dirty="0" smtClean="0">
                <a:latin typeface="Kinetic Letters" pitchFamily="50" charset="0"/>
              </a:rPr>
              <a:t>practical, </a:t>
            </a:r>
            <a:r>
              <a:rPr lang="en-GB" sz="3600" dirty="0">
                <a:latin typeface="Kinetic Letters" pitchFamily="50" charset="0"/>
              </a:rPr>
              <a:t>not to mention economical</a:t>
            </a:r>
            <a:r>
              <a:rPr lang="en-GB" sz="3600" dirty="0" smtClean="0">
                <a:latin typeface="Kinetic Letters" pitchFamily="50" charset="0"/>
              </a:rPr>
              <a:t>.  We may have some pre-loved uniform if you would find this useful. </a:t>
            </a:r>
            <a:endParaRPr lang="en-GB" sz="3600" dirty="0">
              <a:latin typeface="Kinetic Letters" pitchFamily="50" charset="0"/>
            </a:endParaRPr>
          </a:p>
          <a:p>
            <a:r>
              <a:rPr lang="en-GB" sz="3600" b="1" dirty="0" smtClean="0">
                <a:solidFill>
                  <a:srgbClr val="FF0000"/>
                </a:solidFill>
                <a:latin typeface="Kinetic Letters" pitchFamily="50" charset="0"/>
              </a:rPr>
              <a:t>Please </a:t>
            </a:r>
            <a:r>
              <a:rPr lang="en-GB" sz="3600" b="1" dirty="0">
                <a:solidFill>
                  <a:srgbClr val="FF0000"/>
                </a:solidFill>
                <a:latin typeface="Kinetic Letters" pitchFamily="50" charset="0"/>
              </a:rPr>
              <a:t>label all uniform items </a:t>
            </a:r>
            <a:r>
              <a:rPr lang="en-GB" sz="3600" dirty="0">
                <a:latin typeface="Kinetic Letters" pitchFamily="50" charset="0"/>
              </a:rPr>
              <a:t>clearly with your </a:t>
            </a:r>
            <a:r>
              <a:rPr lang="en-GB" sz="3600" b="1" u="sng" dirty="0">
                <a:latin typeface="Kinetic Letters" pitchFamily="50" charset="0"/>
              </a:rPr>
              <a:t>child’s name</a:t>
            </a:r>
            <a:r>
              <a:rPr lang="en-GB" sz="3600" dirty="0">
                <a:latin typeface="Kinetic Letters" pitchFamily="50" charset="0"/>
              </a:rPr>
              <a:t> in marker pen. That way if clothes are lost they can be found easily in lost property. We ask children to put their jumpers </a:t>
            </a:r>
            <a:r>
              <a:rPr lang="en-GB" sz="3600" dirty="0" smtClean="0">
                <a:latin typeface="Kinetic Letters" pitchFamily="50" charset="0"/>
              </a:rPr>
              <a:t>into their tray. </a:t>
            </a:r>
          </a:p>
          <a:p>
            <a:r>
              <a:rPr lang="en-GB" sz="3600" u="sng" dirty="0" smtClean="0">
                <a:latin typeface="Kinetic Letters" pitchFamily="50" charset="0"/>
              </a:rPr>
              <a:t>We </a:t>
            </a:r>
            <a:r>
              <a:rPr lang="en-GB" sz="3600" u="sng" dirty="0">
                <a:latin typeface="Kinetic Letters" pitchFamily="50" charset="0"/>
              </a:rPr>
              <a:t>cannot be held responsible for items which go missing,</a:t>
            </a:r>
            <a:r>
              <a:rPr lang="en-GB" sz="3600" dirty="0">
                <a:latin typeface="Kinetic Letters" pitchFamily="50" charset="0"/>
              </a:rPr>
              <a:t> but we can find clothing more easily if it is named clearly.</a:t>
            </a:r>
          </a:p>
          <a:p>
            <a:pPr marL="0" indent="0">
              <a:buNone/>
            </a:pPr>
            <a:endParaRPr lang="en-GB" sz="2800" dirty="0" smtClean="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8344" y="116632"/>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3" y="116633"/>
            <a:ext cx="1152128" cy="1152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368345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75240" cy="834156"/>
          </a:xfrm>
        </p:spPr>
        <p:txBody>
          <a:bodyPr>
            <a:normAutofit fontScale="90000"/>
          </a:bodyPr>
          <a:lstStyle/>
          <a:p>
            <a:r>
              <a:rPr lang="en-GB" sz="5400" b="1" dirty="0" smtClean="0">
                <a:solidFill>
                  <a:srgbClr val="00B050"/>
                </a:solidFill>
                <a:latin typeface="Kinetic Letters" pitchFamily="50" charset="0"/>
              </a:rPr>
              <a:t>Further Information</a:t>
            </a:r>
            <a:endParaRPr lang="en-GB" sz="5400" b="1" dirty="0">
              <a:solidFill>
                <a:srgbClr val="00B050"/>
              </a:solidFill>
              <a:latin typeface="Kinetic Letters" pitchFamily="50" charset="0"/>
            </a:endParaRPr>
          </a:p>
        </p:txBody>
      </p:sp>
      <p:sp>
        <p:nvSpPr>
          <p:cNvPr id="3" name="Content Placeholder 2"/>
          <p:cNvSpPr>
            <a:spLocks noGrp="1"/>
          </p:cNvSpPr>
          <p:nvPr>
            <p:ph idx="1"/>
          </p:nvPr>
        </p:nvSpPr>
        <p:spPr>
          <a:xfrm>
            <a:off x="434076" y="1108794"/>
            <a:ext cx="8376276" cy="4289729"/>
          </a:xfrm>
        </p:spPr>
        <p:txBody>
          <a:bodyPr>
            <a:noAutofit/>
          </a:bodyPr>
          <a:lstStyle/>
          <a:p>
            <a:pPr marL="0" indent="0">
              <a:buNone/>
            </a:pPr>
            <a:r>
              <a:rPr lang="en-US" sz="2600" b="1" u="sng" dirty="0" smtClean="0">
                <a:latin typeface="Kinetic Letters" pitchFamily="50" charset="0"/>
              </a:rPr>
              <a:t>Morning snack time (10:20)</a:t>
            </a:r>
            <a:endParaRPr lang="en-GB" sz="2600" dirty="0">
              <a:latin typeface="Kinetic Letters" pitchFamily="50" charset="0"/>
            </a:endParaRPr>
          </a:p>
          <a:p>
            <a:r>
              <a:rPr lang="en-US" sz="2600" b="1" dirty="0" smtClean="0">
                <a:latin typeface="Kinetic Letters" pitchFamily="50" charset="0"/>
              </a:rPr>
              <a:t>Year 1 children do not have toast.  Please make sure they have had </a:t>
            </a:r>
            <a:r>
              <a:rPr lang="en-US" sz="2600" b="1" u="sng" dirty="0" smtClean="0">
                <a:latin typeface="Kinetic Letters" pitchFamily="50" charset="0"/>
              </a:rPr>
              <a:t>breakfast before school</a:t>
            </a:r>
            <a:r>
              <a:rPr lang="en-US" sz="2600" b="1" dirty="0" smtClean="0">
                <a:latin typeface="Kinetic Letters" pitchFamily="50" charset="0"/>
              </a:rPr>
              <a:t>. They will be offered a free piece of fruit at snack time.</a:t>
            </a:r>
          </a:p>
          <a:p>
            <a:r>
              <a:rPr lang="en-US" sz="2600" b="1" dirty="0" smtClean="0">
                <a:latin typeface="Kinetic Letters" pitchFamily="50" charset="0"/>
              </a:rPr>
              <a:t>Milk </a:t>
            </a:r>
            <a:r>
              <a:rPr lang="en-US" sz="2600" b="1" dirty="0">
                <a:latin typeface="Kinetic Letters" pitchFamily="50" charset="0"/>
              </a:rPr>
              <a:t>is </a:t>
            </a:r>
            <a:r>
              <a:rPr lang="en-US" sz="2600" b="1" dirty="0" smtClean="0">
                <a:latin typeface="Kinetic Letters" pitchFamily="50" charset="0"/>
              </a:rPr>
              <a:t>available for you to buy online. </a:t>
            </a:r>
            <a:r>
              <a:rPr lang="en-US" sz="2600" b="1" dirty="0">
                <a:latin typeface="Kinetic Letters" pitchFamily="50" charset="0"/>
              </a:rPr>
              <a:t>If you would like your child to drink milk you will need </a:t>
            </a:r>
            <a:r>
              <a:rPr lang="en-US" sz="2600" b="1" dirty="0" smtClean="0">
                <a:latin typeface="Kinetic Letters" pitchFamily="50" charset="0"/>
              </a:rPr>
              <a:t>to complete </a:t>
            </a:r>
            <a:r>
              <a:rPr lang="en-US" sz="2600" b="1" dirty="0">
                <a:latin typeface="Kinetic Letters" pitchFamily="50" charset="0"/>
              </a:rPr>
              <a:t>an order form and send it off or apply online. </a:t>
            </a:r>
            <a:endParaRPr lang="en-US" sz="2600" b="1" dirty="0" smtClean="0">
              <a:latin typeface="Kinetic Letters" pitchFamily="50" charset="0"/>
            </a:endParaRPr>
          </a:p>
          <a:p>
            <a:r>
              <a:rPr lang="en-US" sz="2600" b="1" dirty="0" smtClean="0">
                <a:latin typeface="Kinetic Letters" pitchFamily="50" charset="0"/>
              </a:rPr>
              <a:t>We recommend that your child brings a </a:t>
            </a:r>
            <a:r>
              <a:rPr lang="en-US" sz="2600" b="1" dirty="0" smtClean="0">
                <a:solidFill>
                  <a:srgbClr val="FF0000"/>
                </a:solidFill>
                <a:latin typeface="Kinetic Letters" pitchFamily="50" charset="0"/>
              </a:rPr>
              <a:t>labelled</a:t>
            </a:r>
            <a:r>
              <a:rPr lang="en-US" sz="2600" b="1" dirty="0" smtClean="0">
                <a:latin typeface="Kinetic Letters" pitchFamily="50" charset="0"/>
              </a:rPr>
              <a:t> water bottle everyday.</a:t>
            </a:r>
            <a:endParaRPr lang="en-GB" sz="2600" b="1" dirty="0">
              <a:latin typeface="Kinetic Letters" pitchFamily="50" charset="0"/>
            </a:endParaRPr>
          </a:p>
          <a:p>
            <a:pPr marL="0" indent="0">
              <a:buNone/>
            </a:pPr>
            <a:r>
              <a:rPr lang="en-US" sz="2600" dirty="0">
                <a:latin typeface="Kinetic Letters" panose="00000500000000000000" pitchFamily="50" charset="0"/>
              </a:rPr>
              <a:t> </a:t>
            </a:r>
            <a:r>
              <a:rPr lang="en-GB" sz="2600" b="1" u="sng" dirty="0" smtClean="0">
                <a:latin typeface="Kinetic Letters" pitchFamily="50" charset="0"/>
              </a:rPr>
              <a:t>Y1 Biscuit </a:t>
            </a:r>
            <a:r>
              <a:rPr lang="en-GB" sz="2600" b="1" u="sng" dirty="0">
                <a:latin typeface="Kinetic Letters" pitchFamily="50" charset="0"/>
              </a:rPr>
              <a:t>Fund</a:t>
            </a:r>
            <a:endParaRPr lang="en-GB" sz="2600" b="1" dirty="0">
              <a:latin typeface="Kinetic Letters" pitchFamily="50" charset="0"/>
            </a:endParaRPr>
          </a:p>
          <a:p>
            <a:r>
              <a:rPr lang="en-GB" sz="2600" b="1" dirty="0">
                <a:latin typeface="Kinetic Letters" pitchFamily="50" charset="0"/>
              </a:rPr>
              <a:t>This is </a:t>
            </a:r>
            <a:r>
              <a:rPr lang="en-GB" sz="2600" b="1" dirty="0" smtClean="0">
                <a:latin typeface="Kinetic Letters" pitchFamily="50" charset="0"/>
              </a:rPr>
              <a:t> £1 a </a:t>
            </a:r>
            <a:r>
              <a:rPr lang="en-GB" sz="2600" b="1" dirty="0">
                <a:latin typeface="Kinetic Letters" pitchFamily="50" charset="0"/>
              </a:rPr>
              <a:t>week collected weekly which pays for </a:t>
            </a:r>
            <a:r>
              <a:rPr lang="en-GB" sz="2600" b="1" dirty="0" smtClean="0">
                <a:latin typeface="Kinetic Letters" pitchFamily="50" charset="0"/>
              </a:rPr>
              <a:t>extra afternoon snack item.  Any </a:t>
            </a:r>
            <a:r>
              <a:rPr lang="en-GB" sz="2600" b="1" dirty="0">
                <a:latin typeface="Kinetic Letters" pitchFamily="50" charset="0"/>
              </a:rPr>
              <a:t>surplus money is used to </a:t>
            </a:r>
            <a:r>
              <a:rPr lang="en-GB" sz="2600" b="1" dirty="0" smtClean="0">
                <a:latin typeface="Kinetic Letters" pitchFamily="50" charset="0"/>
              </a:rPr>
              <a:t>fund activities to enrich </a:t>
            </a:r>
          </a:p>
          <a:p>
            <a:pPr marL="0" indent="0">
              <a:buNone/>
            </a:pPr>
            <a:r>
              <a:rPr lang="en-GB" sz="2600" b="1" dirty="0">
                <a:latin typeface="Kinetic Letters" pitchFamily="50" charset="0"/>
              </a:rPr>
              <a:t> </a:t>
            </a:r>
            <a:r>
              <a:rPr lang="en-GB" sz="2600" b="1" dirty="0" smtClean="0">
                <a:latin typeface="Kinetic Letters" pitchFamily="50" charset="0"/>
              </a:rPr>
              <a:t>   the curriculum like cooking or special craft items. </a:t>
            </a:r>
            <a:endParaRPr lang="en-GB" sz="2600" b="1" dirty="0">
              <a:latin typeface="Kinetic Letters" panose="00000500000000000000" pitchFamily="50" charset="0"/>
            </a:endParaRPr>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36919" y="3933056"/>
            <a:ext cx="730752" cy="7658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8471" y="5861243"/>
            <a:ext cx="1039200" cy="7783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5" y="188641"/>
            <a:ext cx="936103" cy="936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78108" y="260649"/>
            <a:ext cx="1079505" cy="1079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2999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8011"/>
            <a:ext cx="8229600" cy="940966"/>
          </a:xfrm>
        </p:spPr>
        <p:txBody>
          <a:bodyPr>
            <a:noAutofit/>
          </a:bodyPr>
          <a:lstStyle/>
          <a:p>
            <a:r>
              <a:rPr lang="en-GB" sz="4800" b="1" u="sng" dirty="0">
                <a:solidFill>
                  <a:srgbClr val="00B050"/>
                </a:solidFill>
                <a:latin typeface="Kinetic Letters" pitchFamily="50" charset="0"/>
              </a:rPr>
              <a:t>Keeping in touch</a:t>
            </a:r>
            <a:r>
              <a:rPr lang="en-GB" sz="4800" dirty="0">
                <a:latin typeface="Kinetic Letters" pitchFamily="50" charset="0"/>
              </a:rPr>
              <a:t/>
            </a:r>
            <a:br>
              <a:rPr lang="en-GB" sz="4800" dirty="0">
                <a:latin typeface="Kinetic Letters" pitchFamily="50" charset="0"/>
              </a:rPr>
            </a:br>
            <a:endParaRPr lang="en-GB" sz="4800" dirty="0">
              <a:latin typeface="Kinetic Letters" pitchFamily="50" charset="0"/>
            </a:endParaRPr>
          </a:p>
        </p:txBody>
      </p:sp>
      <p:sp>
        <p:nvSpPr>
          <p:cNvPr id="3" name="Content Placeholder 2"/>
          <p:cNvSpPr>
            <a:spLocks noGrp="1"/>
          </p:cNvSpPr>
          <p:nvPr>
            <p:ph idx="1"/>
          </p:nvPr>
        </p:nvSpPr>
        <p:spPr>
          <a:xfrm>
            <a:off x="457403" y="1400600"/>
            <a:ext cx="8229600" cy="4853136"/>
          </a:xfrm>
        </p:spPr>
        <p:txBody>
          <a:bodyPr>
            <a:noAutofit/>
          </a:bodyPr>
          <a:lstStyle/>
          <a:p>
            <a:r>
              <a:rPr lang="en-GB" sz="2800" b="1" dirty="0" smtClean="0">
                <a:latin typeface="Kinetic Letters" pitchFamily="50" charset="0"/>
              </a:rPr>
              <a:t>Look out for the </a:t>
            </a:r>
            <a:r>
              <a:rPr lang="en-GB" sz="2800" b="1" dirty="0">
                <a:latin typeface="Kinetic Letters" pitchFamily="50" charset="0"/>
              </a:rPr>
              <a:t>school </a:t>
            </a:r>
            <a:r>
              <a:rPr lang="en-GB" sz="2800" b="1" dirty="0" smtClean="0">
                <a:latin typeface="Kinetic Letters" pitchFamily="50" charset="0"/>
              </a:rPr>
              <a:t>calendar and newsletters so </a:t>
            </a:r>
            <a:r>
              <a:rPr lang="en-GB" sz="2800" b="1" dirty="0">
                <a:latin typeface="Kinetic Letters" pitchFamily="50" charset="0"/>
              </a:rPr>
              <a:t>that you are aware of key school dates. </a:t>
            </a:r>
            <a:endParaRPr lang="en-GB" sz="2800" b="1" dirty="0" smtClean="0">
              <a:latin typeface="Kinetic Letters" pitchFamily="50" charset="0"/>
            </a:endParaRPr>
          </a:p>
          <a:p>
            <a:r>
              <a:rPr lang="en-GB" sz="2800" b="1" dirty="0" smtClean="0">
                <a:latin typeface="Kinetic Letters" pitchFamily="50" charset="0"/>
              </a:rPr>
              <a:t>The </a:t>
            </a:r>
            <a:r>
              <a:rPr lang="en-GB" sz="2800" b="1" dirty="0">
                <a:latin typeface="Kinetic Letters" pitchFamily="50" charset="0"/>
              </a:rPr>
              <a:t>school also </a:t>
            </a:r>
            <a:r>
              <a:rPr lang="en-GB" sz="2800" b="1" dirty="0" smtClean="0">
                <a:latin typeface="Kinetic Letters" pitchFamily="50" charset="0"/>
              </a:rPr>
              <a:t>currently operates </a:t>
            </a:r>
            <a:r>
              <a:rPr lang="en-GB" sz="2800" b="1" dirty="0">
                <a:latin typeface="Kinetic Letters" pitchFamily="50" charset="0"/>
              </a:rPr>
              <a:t>a text message service; so please </a:t>
            </a:r>
            <a:r>
              <a:rPr lang="en-GB" sz="2800" b="1" u="sng" dirty="0">
                <a:latin typeface="Kinetic Letters" pitchFamily="50" charset="0"/>
              </a:rPr>
              <a:t>make sure your mobile number is up to date</a:t>
            </a:r>
            <a:r>
              <a:rPr lang="en-GB" sz="2800" b="1" dirty="0" smtClean="0">
                <a:latin typeface="Kinetic Letters" pitchFamily="50" charset="0"/>
              </a:rPr>
              <a:t>.  We continue our move on our new </a:t>
            </a:r>
            <a:r>
              <a:rPr lang="en-GB" sz="2800" b="1" dirty="0" err="1" smtClean="0">
                <a:latin typeface="Kinetic Letters" pitchFamily="50" charset="0"/>
              </a:rPr>
              <a:t>Arbor</a:t>
            </a:r>
            <a:r>
              <a:rPr lang="en-GB" sz="2800" b="1" dirty="0" smtClean="0">
                <a:latin typeface="Kinetic Letters" pitchFamily="50" charset="0"/>
              </a:rPr>
              <a:t> system, which you have hopefully signed up to. </a:t>
            </a:r>
            <a:endParaRPr lang="en-GB" sz="2800" b="1" dirty="0">
              <a:latin typeface="Kinetic Letters" pitchFamily="50" charset="0"/>
            </a:endParaRPr>
          </a:p>
          <a:p>
            <a:r>
              <a:rPr lang="en-GB" sz="2800" b="1" dirty="0">
                <a:latin typeface="Kinetic Letters" pitchFamily="50" charset="0"/>
              </a:rPr>
              <a:t>If your child is ill or has an appointment please ensure you inform our school office. It is important even at this early stage your child regularly attends school. </a:t>
            </a:r>
            <a:endParaRPr lang="en-GB" sz="2800" b="1" dirty="0" smtClean="0">
              <a:latin typeface="Kinetic Letters" pitchFamily="50" charset="0"/>
            </a:endParaRPr>
          </a:p>
          <a:p>
            <a:pPr marL="0" indent="0">
              <a:buNone/>
            </a:pPr>
            <a:r>
              <a:rPr lang="en-GB" sz="2800" i="1" dirty="0" smtClean="0">
                <a:latin typeface="Kinetic Letters" pitchFamily="50" charset="0"/>
              </a:rPr>
              <a:t>If </a:t>
            </a:r>
            <a:r>
              <a:rPr lang="en-GB" sz="2800" i="1" dirty="0">
                <a:latin typeface="Kinetic Letters" pitchFamily="50" charset="0"/>
              </a:rPr>
              <a:t>your child is late or absent they will miss sessions, it could disrupt their settling in and mixing with friends. Having a regular attendance will help to give your child the best start in life. </a:t>
            </a:r>
            <a:r>
              <a:rPr lang="en-GB" sz="2800" b="1" i="1" dirty="0">
                <a:solidFill>
                  <a:srgbClr val="FF0000"/>
                </a:solidFill>
                <a:latin typeface="Kinetic Letters" pitchFamily="50" charset="0"/>
              </a:rPr>
              <a:t>Your child’s attendance should never fall below </a:t>
            </a:r>
            <a:r>
              <a:rPr lang="en-GB" sz="2800" b="1" i="1" dirty="0" smtClean="0">
                <a:solidFill>
                  <a:srgbClr val="FF0000"/>
                </a:solidFill>
                <a:latin typeface="Kinetic Letters" pitchFamily="50" charset="0"/>
              </a:rPr>
              <a:t>95%. </a:t>
            </a:r>
            <a:endParaRPr lang="en-GB" sz="2800" b="1" i="1" dirty="0">
              <a:solidFill>
                <a:srgbClr val="FF0000"/>
              </a:solidFill>
              <a:latin typeface="Kinetic Letters" pitchFamily="50" charset="0"/>
            </a:endParaRPr>
          </a:p>
          <a:p>
            <a:endParaRPr lang="en-GB" sz="2800" dirty="0"/>
          </a:p>
        </p:txBody>
      </p:sp>
      <p:pic>
        <p:nvPicPr>
          <p:cNvPr id="1126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8550790">
            <a:off x="6909290" y="55940"/>
            <a:ext cx="896739" cy="1440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1" y="239168"/>
            <a:ext cx="1159810" cy="1159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59041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dirty="0" smtClean="0">
                <a:solidFill>
                  <a:srgbClr val="00B050"/>
                </a:solidFill>
                <a:latin typeface="Kinetic Letters" panose="00000500000000000000" pitchFamily="50" charset="0"/>
              </a:rPr>
              <a:t>Curriculum Areas</a:t>
            </a:r>
            <a:endParaRPr lang="en-GB" sz="5400" b="1" dirty="0">
              <a:solidFill>
                <a:srgbClr val="00B050"/>
              </a:solidFill>
              <a:latin typeface="Kinetic Letters" panose="00000500000000000000" pitchFamily="50" charset="0"/>
            </a:endParaRPr>
          </a:p>
        </p:txBody>
      </p:sp>
      <p:sp>
        <p:nvSpPr>
          <p:cNvPr id="3" name="Content Placeholder 2"/>
          <p:cNvSpPr>
            <a:spLocks noGrp="1"/>
          </p:cNvSpPr>
          <p:nvPr>
            <p:ph idx="1"/>
          </p:nvPr>
        </p:nvSpPr>
        <p:spPr>
          <a:xfrm>
            <a:off x="457200" y="1196752"/>
            <a:ext cx="8229600" cy="4929411"/>
          </a:xfrm>
        </p:spPr>
        <p:txBody>
          <a:bodyPr>
            <a:normAutofit fontScale="47500" lnSpcReduction="20000"/>
          </a:bodyPr>
          <a:lstStyle/>
          <a:p>
            <a:pPr marL="0" indent="0">
              <a:buNone/>
            </a:pPr>
            <a:r>
              <a:rPr lang="en-GB" sz="5100" dirty="0">
                <a:latin typeface="Kinetic Letters" pitchFamily="50" charset="0"/>
              </a:rPr>
              <a:t>Year 1 is the start of </a:t>
            </a:r>
            <a:r>
              <a:rPr lang="en-GB" sz="5100" b="1" dirty="0">
                <a:latin typeface="Kinetic Letters" pitchFamily="50" charset="0"/>
              </a:rPr>
              <a:t>Key Stage 1</a:t>
            </a:r>
            <a:r>
              <a:rPr lang="en-GB" sz="5100" dirty="0">
                <a:latin typeface="Kinetic Letters" pitchFamily="50" charset="0"/>
              </a:rPr>
              <a:t> and therefore the </a:t>
            </a:r>
            <a:r>
              <a:rPr lang="en-GB" sz="5100" b="1" dirty="0">
                <a:latin typeface="Kinetic Letters" pitchFamily="50" charset="0"/>
              </a:rPr>
              <a:t>National Curriculum </a:t>
            </a:r>
            <a:r>
              <a:rPr lang="en-GB" sz="5100" dirty="0">
                <a:latin typeface="Kinetic Letters" pitchFamily="50" charset="0"/>
              </a:rPr>
              <a:t>will be introduced. </a:t>
            </a:r>
          </a:p>
          <a:p>
            <a:pPr marL="0" indent="0">
              <a:buNone/>
            </a:pPr>
            <a:r>
              <a:rPr lang="en-GB" sz="3800" dirty="0"/>
              <a:t> </a:t>
            </a:r>
          </a:p>
          <a:p>
            <a:pPr marL="0" indent="0">
              <a:buNone/>
            </a:pPr>
            <a:r>
              <a:rPr lang="en-GB" sz="3800" dirty="0">
                <a:latin typeface="Kinetic Letters" pitchFamily="50" charset="0"/>
              </a:rPr>
              <a:t>This comprises of the following areas:</a:t>
            </a:r>
          </a:p>
          <a:p>
            <a:pPr marL="0" indent="0">
              <a:buNone/>
            </a:pPr>
            <a:r>
              <a:rPr lang="en-GB" i="1" dirty="0">
                <a:latin typeface="Kinetic Letters" pitchFamily="50" charset="0"/>
              </a:rPr>
              <a:t>	</a:t>
            </a:r>
            <a:endParaRPr lang="en-GB" dirty="0">
              <a:latin typeface="Kinetic Letters" pitchFamily="50" charset="0"/>
            </a:endParaRPr>
          </a:p>
          <a:p>
            <a:pPr marL="0" indent="0">
              <a:buNone/>
            </a:pPr>
            <a:r>
              <a:rPr lang="en-GB" sz="5800" i="1" dirty="0" smtClean="0">
                <a:latin typeface="Kinetic Letters" pitchFamily="50" charset="0"/>
              </a:rPr>
              <a:t>English                                   Maths                   Science    </a:t>
            </a:r>
            <a:r>
              <a:rPr lang="en-GB" sz="5800" i="1" dirty="0">
                <a:latin typeface="Kinetic Letters" pitchFamily="50" charset="0"/>
              </a:rPr>
              <a:t>		 </a:t>
            </a:r>
            <a:r>
              <a:rPr lang="en-GB" sz="5800" i="1" dirty="0" smtClean="0">
                <a:latin typeface="Kinetic Letters" pitchFamily="50" charset="0"/>
              </a:rPr>
              <a:t>        Computing           </a:t>
            </a:r>
            <a:endParaRPr lang="en-GB" sz="5800" dirty="0">
              <a:latin typeface="Kinetic Letters" pitchFamily="50" charset="0"/>
            </a:endParaRPr>
          </a:p>
          <a:p>
            <a:pPr marL="0" indent="0">
              <a:buNone/>
            </a:pPr>
            <a:r>
              <a:rPr lang="en-GB" sz="5800" i="1" dirty="0">
                <a:latin typeface="Kinetic Letters" pitchFamily="50" charset="0"/>
              </a:rPr>
              <a:t>	RE				      PE</a:t>
            </a:r>
            <a:endParaRPr lang="en-GB" sz="5800" dirty="0">
              <a:latin typeface="Kinetic Letters" pitchFamily="50" charset="0"/>
            </a:endParaRPr>
          </a:p>
          <a:p>
            <a:pPr marL="0" indent="0">
              <a:buNone/>
            </a:pPr>
            <a:r>
              <a:rPr lang="en-GB" sz="5800" i="1" dirty="0">
                <a:latin typeface="Kinetic Letters" pitchFamily="50" charset="0"/>
              </a:rPr>
              <a:t>	</a:t>
            </a:r>
            <a:r>
              <a:rPr lang="en-GB" sz="5800" i="1" dirty="0" smtClean="0">
                <a:latin typeface="Kinetic Letters" pitchFamily="50" charset="0"/>
              </a:rPr>
              <a:t>                Geography</a:t>
            </a:r>
            <a:r>
              <a:rPr lang="en-GB" sz="5800" i="1" dirty="0">
                <a:latin typeface="Kinetic Letters" pitchFamily="50" charset="0"/>
              </a:rPr>
              <a:t>			</a:t>
            </a:r>
            <a:r>
              <a:rPr lang="en-GB" sz="5800" i="1" dirty="0" smtClean="0">
                <a:latin typeface="Kinetic Letters" pitchFamily="50" charset="0"/>
              </a:rPr>
              <a:t>    History</a:t>
            </a:r>
            <a:endParaRPr lang="en-GB" sz="5800" dirty="0">
              <a:latin typeface="Kinetic Letters" pitchFamily="50" charset="0"/>
            </a:endParaRPr>
          </a:p>
          <a:p>
            <a:pPr marL="0" indent="0">
              <a:buNone/>
            </a:pPr>
            <a:r>
              <a:rPr lang="en-GB" sz="5800" i="1" dirty="0" smtClean="0">
                <a:latin typeface="Kinetic Letters" pitchFamily="50" charset="0"/>
              </a:rPr>
              <a:t>Art </a:t>
            </a:r>
            <a:r>
              <a:rPr lang="en-GB" sz="5800" i="1" dirty="0">
                <a:latin typeface="Kinetic Letters" pitchFamily="50" charset="0"/>
              </a:rPr>
              <a:t>&amp; Design	    </a:t>
            </a:r>
            <a:r>
              <a:rPr lang="en-GB" sz="5800" i="1" dirty="0" smtClean="0">
                <a:latin typeface="Kinetic Letters" pitchFamily="50" charset="0"/>
              </a:rPr>
              <a:t>                             </a:t>
            </a:r>
            <a:r>
              <a:rPr lang="en-GB" sz="5800" i="1" dirty="0">
                <a:latin typeface="Kinetic Letters" pitchFamily="50" charset="0"/>
              </a:rPr>
              <a:t>Music</a:t>
            </a:r>
            <a:endParaRPr lang="en-GB" sz="5800" dirty="0">
              <a:latin typeface="Kinetic Letters" pitchFamily="50" charset="0"/>
            </a:endParaRPr>
          </a:p>
          <a:p>
            <a:pPr marL="0" indent="0">
              <a:buNone/>
            </a:pPr>
            <a:r>
              <a:rPr lang="en-GB" sz="5800" i="1" dirty="0">
                <a:latin typeface="Kinetic Letters" pitchFamily="50" charset="0"/>
              </a:rPr>
              <a:t>	</a:t>
            </a:r>
            <a:r>
              <a:rPr lang="en-GB" sz="5800" i="1" dirty="0" smtClean="0">
                <a:latin typeface="Kinetic Letters" pitchFamily="50" charset="0"/>
              </a:rPr>
              <a:t>                 Design Technology</a:t>
            </a:r>
            <a:r>
              <a:rPr lang="en-GB" sz="5800" i="1" dirty="0">
                <a:latin typeface="Kinetic Letters" pitchFamily="50" charset="0"/>
              </a:rPr>
              <a:t>		</a:t>
            </a:r>
            <a:r>
              <a:rPr lang="en-GB" sz="5800" i="1" dirty="0" smtClean="0">
                <a:latin typeface="Kinetic Letters" pitchFamily="50" charset="0"/>
              </a:rPr>
              <a:t>    </a:t>
            </a:r>
            <a:r>
              <a:rPr lang="en-GB" sz="5800" i="1" dirty="0">
                <a:latin typeface="Kinetic Letters" pitchFamily="50" charset="0"/>
              </a:rPr>
              <a:t>PSHE</a:t>
            </a:r>
            <a:endParaRPr lang="en-GB" sz="5800" dirty="0">
              <a:latin typeface="Kinetic Letters" pitchFamily="50" charset="0"/>
            </a:endParaRPr>
          </a:p>
          <a:p>
            <a:pPr marL="0" indent="0">
              <a:buNone/>
            </a:pPr>
            <a:r>
              <a:rPr lang="en-GB" sz="5800" dirty="0"/>
              <a:t> </a:t>
            </a:r>
          </a:p>
        </p:txBody>
      </p:sp>
      <p:pic>
        <p:nvPicPr>
          <p:cNvPr id="5122" name="Picture 2" descr="C:\Users\ldicken\AppData\Local\Microsoft\Windows\INetCache\IE\GX69G3VI\palette_cutie_mark_by_rildraw-d4snlr7[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280" y="1484784"/>
            <a:ext cx="1556792" cy="1556792"/>
          </a:xfrm>
          <a:prstGeom prst="rect">
            <a:avLst/>
          </a:prstGeom>
          <a:noFill/>
          <a:extLst>
            <a:ext uri="{909E8E84-426E-40DD-AFC4-6F175D3DCCD1}">
              <a14:hiddenFill xmlns:a14="http://schemas.microsoft.com/office/drawing/2010/main">
                <a:solidFill>
                  <a:srgbClr val="FFFFFF"/>
                </a:solidFill>
              </a14:hiddenFill>
            </a:ext>
          </a:extLst>
        </p:spPr>
      </p:pic>
      <p:sp>
        <p:nvSpPr>
          <p:cNvPr id="4" name="Music"/>
          <p:cNvSpPr>
            <a:spLocks noEditPoints="1" noChangeArrowheads="1"/>
          </p:cNvSpPr>
          <p:nvPr/>
        </p:nvSpPr>
        <p:spPr bwMode="auto">
          <a:xfrm>
            <a:off x="7456165" y="4941168"/>
            <a:ext cx="1192907" cy="1120899"/>
          </a:xfrm>
          <a:custGeom>
            <a:avLst/>
            <a:gdLst>
              <a:gd name="T0" fmla="*/ 7352 w 21600"/>
              <a:gd name="T1" fmla="*/ 46 h 21600"/>
              <a:gd name="T2" fmla="*/ 7373 w 21600"/>
              <a:gd name="T3" fmla="*/ 9900 h 21600"/>
              <a:gd name="T4" fmla="*/ 21683 w 21600"/>
              <a:gd name="T5" fmla="*/ 10061 h 21600"/>
              <a:gd name="T6" fmla="*/ 7352 w 21600"/>
              <a:gd name="T7" fmla="*/ 46 h 21600"/>
              <a:gd name="T8" fmla="*/ 21600 w 21600"/>
              <a:gd name="T9" fmla="*/ 0 h 21600"/>
              <a:gd name="T10" fmla="*/ 7975 w 21600"/>
              <a:gd name="T11" fmla="*/ 923 h 21600"/>
              <a:gd name="T12" fmla="*/ 20935 w 21600"/>
              <a:gd name="T13" fmla="*/ 5354 h 21600"/>
            </a:gdLst>
            <a:ahLst/>
            <a:cxnLst>
              <a:cxn ang="0">
                <a:pos x="T0" y="T1"/>
              </a:cxn>
              <a:cxn ang="0">
                <a:pos x="T2" y="T3"/>
              </a:cxn>
              <a:cxn ang="0">
                <a:pos x="T4" y="T5"/>
              </a:cxn>
              <a:cxn ang="0">
                <a:pos x="T6" y="T7"/>
              </a:cxn>
              <a:cxn ang="0">
                <a:pos x="T8" y="T9"/>
              </a:cxn>
            </a:cxnLst>
            <a:rect l="T10" t="T11" r="T12" b="T13"/>
            <a:pathLst>
              <a:path w="21600" h="21600">
                <a:moveTo>
                  <a:pt x="7352" y="46"/>
                </a:moveTo>
                <a:lnTo>
                  <a:pt x="7373" y="9900"/>
                </a:lnTo>
                <a:lnTo>
                  <a:pt x="7352" y="16107"/>
                </a:lnTo>
                <a:lnTo>
                  <a:pt x="7103" y="15969"/>
                </a:lnTo>
                <a:lnTo>
                  <a:pt x="6729" y="15692"/>
                </a:lnTo>
                <a:lnTo>
                  <a:pt x="6355" y="15553"/>
                </a:lnTo>
                <a:lnTo>
                  <a:pt x="5981" y="15415"/>
                </a:lnTo>
                <a:lnTo>
                  <a:pt x="5607" y="15276"/>
                </a:lnTo>
                <a:lnTo>
                  <a:pt x="5109" y="15138"/>
                </a:lnTo>
                <a:lnTo>
                  <a:pt x="4735" y="15138"/>
                </a:lnTo>
                <a:lnTo>
                  <a:pt x="4236" y="15138"/>
                </a:lnTo>
                <a:lnTo>
                  <a:pt x="3364" y="15138"/>
                </a:lnTo>
                <a:lnTo>
                  <a:pt x="2616" y="15276"/>
                </a:lnTo>
                <a:lnTo>
                  <a:pt x="1869" y="15692"/>
                </a:lnTo>
                <a:lnTo>
                  <a:pt x="1246" y="15969"/>
                </a:lnTo>
                <a:lnTo>
                  <a:pt x="747" y="16523"/>
                </a:lnTo>
                <a:lnTo>
                  <a:pt x="373" y="17076"/>
                </a:lnTo>
                <a:lnTo>
                  <a:pt x="124" y="17630"/>
                </a:lnTo>
                <a:lnTo>
                  <a:pt x="0" y="18323"/>
                </a:lnTo>
                <a:lnTo>
                  <a:pt x="124" y="19015"/>
                </a:lnTo>
                <a:lnTo>
                  <a:pt x="373" y="19569"/>
                </a:lnTo>
                <a:lnTo>
                  <a:pt x="747" y="20123"/>
                </a:lnTo>
                <a:lnTo>
                  <a:pt x="1246" y="20676"/>
                </a:lnTo>
                <a:lnTo>
                  <a:pt x="1869" y="21092"/>
                </a:lnTo>
                <a:lnTo>
                  <a:pt x="2616" y="21369"/>
                </a:lnTo>
                <a:lnTo>
                  <a:pt x="3364" y="21507"/>
                </a:lnTo>
                <a:lnTo>
                  <a:pt x="4236" y="21646"/>
                </a:lnTo>
                <a:lnTo>
                  <a:pt x="5109" y="21507"/>
                </a:lnTo>
                <a:lnTo>
                  <a:pt x="5856" y="21369"/>
                </a:lnTo>
                <a:lnTo>
                  <a:pt x="6604" y="21092"/>
                </a:lnTo>
                <a:lnTo>
                  <a:pt x="7227" y="20676"/>
                </a:lnTo>
                <a:lnTo>
                  <a:pt x="7726" y="20123"/>
                </a:lnTo>
                <a:lnTo>
                  <a:pt x="8100" y="19569"/>
                </a:lnTo>
                <a:lnTo>
                  <a:pt x="8349" y="19015"/>
                </a:lnTo>
                <a:lnTo>
                  <a:pt x="8473" y="18323"/>
                </a:lnTo>
                <a:lnTo>
                  <a:pt x="8473" y="6276"/>
                </a:lnTo>
                <a:lnTo>
                  <a:pt x="20561" y="6276"/>
                </a:lnTo>
                <a:lnTo>
                  <a:pt x="20561" y="16107"/>
                </a:lnTo>
                <a:lnTo>
                  <a:pt x="20187" y="15830"/>
                </a:lnTo>
                <a:lnTo>
                  <a:pt x="19938" y="15692"/>
                </a:lnTo>
                <a:lnTo>
                  <a:pt x="19564" y="15553"/>
                </a:lnTo>
                <a:lnTo>
                  <a:pt x="19190" y="15415"/>
                </a:lnTo>
                <a:lnTo>
                  <a:pt x="18692" y="15276"/>
                </a:lnTo>
                <a:lnTo>
                  <a:pt x="18318" y="15138"/>
                </a:lnTo>
                <a:lnTo>
                  <a:pt x="17944" y="15138"/>
                </a:lnTo>
                <a:lnTo>
                  <a:pt x="17446" y="15138"/>
                </a:lnTo>
                <a:lnTo>
                  <a:pt x="16573" y="15138"/>
                </a:lnTo>
                <a:lnTo>
                  <a:pt x="15826" y="15276"/>
                </a:lnTo>
                <a:lnTo>
                  <a:pt x="15078" y="15692"/>
                </a:lnTo>
                <a:lnTo>
                  <a:pt x="14455" y="15969"/>
                </a:lnTo>
                <a:lnTo>
                  <a:pt x="13956" y="16523"/>
                </a:lnTo>
                <a:lnTo>
                  <a:pt x="13583" y="17076"/>
                </a:lnTo>
                <a:lnTo>
                  <a:pt x="13333" y="17630"/>
                </a:lnTo>
                <a:lnTo>
                  <a:pt x="13209" y="18323"/>
                </a:lnTo>
                <a:lnTo>
                  <a:pt x="13333" y="19015"/>
                </a:lnTo>
                <a:lnTo>
                  <a:pt x="13583" y="19569"/>
                </a:lnTo>
                <a:lnTo>
                  <a:pt x="13956" y="20123"/>
                </a:lnTo>
                <a:lnTo>
                  <a:pt x="14455" y="20676"/>
                </a:lnTo>
                <a:lnTo>
                  <a:pt x="15078" y="21092"/>
                </a:lnTo>
                <a:lnTo>
                  <a:pt x="15826" y="21369"/>
                </a:lnTo>
                <a:lnTo>
                  <a:pt x="16573" y="21507"/>
                </a:lnTo>
                <a:lnTo>
                  <a:pt x="17446" y="21646"/>
                </a:lnTo>
                <a:lnTo>
                  <a:pt x="18318" y="21507"/>
                </a:lnTo>
                <a:lnTo>
                  <a:pt x="19066" y="21369"/>
                </a:lnTo>
                <a:lnTo>
                  <a:pt x="19813" y="21092"/>
                </a:lnTo>
                <a:lnTo>
                  <a:pt x="20436" y="20676"/>
                </a:lnTo>
                <a:lnTo>
                  <a:pt x="20935" y="20123"/>
                </a:lnTo>
                <a:lnTo>
                  <a:pt x="21309" y="19569"/>
                </a:lnTo>
                <a:lnTo>
                  <a:pt x="21558" y="19015"/>
                </a:lnTo>
                <a:lnTo>
                  <a:pt x="21683" y="18323"/>
                </a:lnTo>
                <a:lnTo>
                  <a:pt x="21683" y="10061"/>
                </a:lnTo>
                <a:lnTo>
                  <a:pt x="21683" y="46"/>
                </a:lnTo>
                <a:lnTo>
                  <a:pt x="7352" y="46"/>
                </a:lnTo>
                <a:close/>
              </a:path>
            </a:pathLst>
          </a:custGeom>
          <a:solidFill>
            <a:srgbClr val="FFBE7D"/>
          </a:soli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endParaRPr lang="en-GB"/>
          </a:p>
        </p:txBody>
      </p:sp>
      <p:pic>
        <p:nvPicPr>
          <p:cNvPr id="5124" name="Picture 4" descr="C:\Program Files (x86)\Microsoft Office\MEDIA\CAGCAT10\j033511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32957" y="260648"/>
            <a:ext cx="895198" cy="895198"/>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descr="C:\Users\ldicken\AppData\Local\Microsoft\Windows\INetCache\IE\DF296FPA\gifting-cellphones-111733028[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4479" y="5684540"/>
            <a:ext cx="1753872" cy="115699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C:\Users\ldicken\AppData\Local\Microsoft\Windows\INetCache\IE\DF296FPA\Science[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92080" y="4946133"/>
            <a:ext cx="913384" cy="1562082"/>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4479" y="138642"/>
            <a:ext cx="1017203" cy="1017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72817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53752"/>
            <a:ext cx="8229600" cy="1143000"/>
          </a:xfrm>
        </p:spPr>
        <p:txBody>
          <a:bodyPr/>
          <a:lstStyle/>
          <a:p>
            <a:r>
              <a:rPr lang="en-GB" b="1" dirty="0" smtClean="0">
                <a:solidFill>
                  <a:srgbClr val="00B050"/>
                </a:solidFill>
                <a:latin typeface="Kinetic Letters" panose="00000500000000000000" pitchFamily="50" charset="0"/>
              </a:rPr>
              <a:t>Draft Year 1 timetable</a:t>
            </a:r>
            <a:endParaRPr lang="en-GB" b="1" dirty="0">
              <a:solidFill>
                <a:srgbClr val="00B050"/>
              </a:solidFill>
              <a:latin typeface="Kinetic Letters" panose="00000500000000000000" pitchFamily="50" charset="0"/>
            </a:endParaRPr>
          </a:p>
        </p:txBody>
      </p:sp>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504" y="908720"/>
            <a:ext cx="8928992" cy="5323203"/>
          </a:xfrm>
        </p:spPr>
      </p:pic>
    </p:spTree>
    <p:extLst>
      <p:ext uri="{BB962C8B-B14F-4D97-AF65-F5344CB8AC3E}">
        <p14:creationId xmlns:p14="http://schemas.microsoft.com/office/powerpoint/2010/main" val="15881965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latin typeface="Kinetic Letters" panose="00000500000000000000" pitchFamily="50" charset="0"/>
              </a:rPr>
              <a:t>Learning Environment</a:t>
            </a:r>
            <a:endParaRPr lang="en-GB" b="1" dirty="0">
              <a:latin typeface="Kinetic Letters" panose="00000500000000000000" pitchFamily="50" charset="0"/>
            </a:endParaRPr>
          </a:p>
        </p:txBody>
      </p:sp>
      <p:sp>
        <p:nvSpPr>
          <p:cNvPr id="3" name="Content Placeholder 2"/>
          <p:cNvSpPr>
            <a:spLocks noGrp="1"/>
          </p:cNvSpPr>
          <p:nvPr>
            <p:ph idx="1"/>
          </p:nvPr>
        </p:nvSpPr>
        <p:spPr>
          <a:xfrm>
            <a:off x="457200" y="2060848"/>
            <a:ext cx="8229600" cy="4525963"/>
          </a:xfrm>
        </p:spPr>
        <p:txBody>
          <a:bodyPr>
            <a:normAutofit lnSpcReduction="10000"/>
          </a:bodyPr>
          <a:lstStyle/>
          <a:p>
            <a:r>
              <a:rPr lang="en-GB" sz="3600" dirty="0" smtClean="0">
                <a:latin typeface="Kinetic Letters" panose="00000500000000000000" pitchFamily="50" charset="0"/>
              </a:rPr>
              <a:t>We use our knowledge of the children to judge how to transition the children into sitting on a chair to learn. </a:t>
            </a:r>
          </a:p>
          <a:p>
            <a:r>
              <a:rPr lang="en-GB" sz="3600" dirty="0" smtClean="0">
                <a:latin typeface="Kinetic Letters" panose="00000500000000000000" pitchFamily="50" charset="0"/>
              </a:rPr>
              <a:t>We move the furniture to make 6 group tables at the start for Continuous Provision (choice learning) to take place.  We aim to put the tables in lines by October half term give or take a few weeks, again depending on the children.  </a:t>
            </a:r>
          </a:p>
          <a:p>
            <a:r>
              <a:rPr lang="en-GB" sz="3600" dirty="0" smtClean="0">
                <a:latin typeface="Kinetic Letters" panose="00000500000000000000" pitchFamily="50" charset="0"/>
              </a:rPr>
              <a:t>Then we move to a more formal sitting </a:t>
            </a:r>
          </a:p>
          <a:p>
            <a:pPr marL="0" indent="0">
              <a:buNone/>
            </a:pPr>
            <a:r>
              <a:rPr lang="en-GB" sz="3600" dirty="0" smtClean="0">
                <a:latin typeface="Kinetic Letters" panose="00000500000000000000" pitchFamily="50" charset="0"/>
              </a:rPr>
              <a:t>down at tables to all learn together.</a:t>
            </a:r>
          </a:p>
          <a:p>
            <a:pPr marL="0" indent="0">
              <a:buNone/>
            </a:pPr>
            <a:endParaRPr lang="en-GB" dirty="0">
              <a:latin typeface="Kinetic Letters" panose="00000500000000000000" pitchFamily="50" charset="0"/>
            </a:endParaRP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277496"/>
            <a:ext cx="2127359" cy="1600282"/>
          </a:xfrm>
          <a:prstGeom prst="rect">
            <a:avLst/>
          </a:prstGeom>
        </p:spPr>
      </p:pic>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7915" y="5189739"/>
            <a:ext cx="1955901" cy="1397072"/>
          </a:xfrm>
          <a:prstGeom prst="rect">
            <a:avLst/>
          </a:prstGeom>
        </p:spPr>
      </p:pic>
    </p:spTree>
    <p:extLst>
      <p:ext uri="{BB962C8B-B14F-4D97-AF65-F5344CB8AC3E}">
        <p14:creationId xmlns:p14="http://schemas.microsoft.com/office/powerpoint/2010/main" val="13937440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dirty="0" smtClean="0">
                <a:solidFill>
                  <a:srgbClr val="00B050"/>
                </a:solidFill>
                <a:latin typeface="Kinetic Letters" pitchFamily="50" charset="0"/>
              </a:rPr>
              <a:t>Days to remember</a:t>
            </a:r>
            <a:endParaRPr lang="en-GB" sz="4800" b="1" dirty="0">
              <a:solidFill>
                <a:srgbClr val="00B050"/>
              </a:solidFill>
              <a:latin typeface="Kinetic Letters" pitchFamily="50" charset="0"/>
            </a:endParaRPr>
          </a:p>
        </p:txBody>
      </p:sp>
      <p:sp>
        <p:nvSpPr>
          <p:cNvPr id="3" name="Content Placeholder 2"/>
          <p:cNvSpPr>
            <a:spLocks noGrp="1"/>
          </p:cNvSpPr>
          <p:nvPr>
            <p:ph idx="1"/>
          </p:nvPr>
        </p:nvSpPr>
        <p:spPr>
          <a:xfrm>
            <a:off x="457200" y="1600200"/>
            <a:ext cx="8229600" cy="4637111"/>
          </a:xfrm>
        </p:spPr>
        <p:txBody>
          <a:bodyPr>
            <a:normAutofit fontScale="32500" lnSpcReduction="20000"/>
          </a:bodyPr>
          <a:lstStyle/>
          <a:p>
            <a:r>
              <a:rPr lang="en-GB" sz="9000" b="1" dirty="0" smtClean="0">
                <a:solidFill>
                  <a:srgbClr val="FF0000"/>
                </a:solidFill>
                <a:latin typeface="Kinetic Letters" pitchFamily="50" charset="0"/>
              </a:rPr>
              <a:t>Mondays</a:t>
            </a:r>
            <a:r>
              <a:rPr lang="en-GB" sz="9000" dirty="0" smtClean="0">
                <a:latin typeface="Kinetic Letters" pitchFamily="50" charset="0"/>
              </a:rPr>
              <a:t> </a:t>
            </a:r>
          </a:p>
          <a:p>
            <a:pPr>
              <a:buFont typeface="Wingdings" panose="05000000000000000000" pitchFamily="2" charset="2"/>
              <a:buChar char="ü"/>
            </a:pPr>
            <a:r>
              <a:rPr lang="en-GB" sz="9000" dirty="0">
                <a:latin typeface="Kinetic Letters" pitchFamily="50" charset="0"/>
              </a:rPr>
              <a:t>P</a:t>
            </a:r>
            <a:r>
              <a:rPr lang="en-GB" sz="9000" dirty="0" smtClean="0">
                <a:latin typeface="Kinetic Letters" pitchFamily="50" charset="0"/>
              </a:rPr>
              <a:t>lease can you bring in £1 for biscuit fund.</a:t>
            </a:r>
          </a:p>
          <a:p>
            <a:pPr>
              <a:buFont typeface="Wingdings" panose="05000000000000000000" pitchFamily="2" charset="2"/>
              <a:buChar char="ü"/>
            </a:pPr>
            <a:r>
              <a:rPr lang="en-GB" sz="9000" dirty="0" smtClean="0">
                <a:latin typeface="Kinetic Letters" pitchFamily="50" charset="0"/>
              </a:rPr>
              <a:t>Please return our Big Cat Phonics Reading scheme books.  </a:t>
            </a:r>
          </a:p>
          <a:p>
            <a:pPr>
              <a:buFont typeface="Wingdings" panose="05000000000000000000" pitchFamily="2" charset="2"/>
              <a:buChar char="ü"/>
            </a:pPr>
            <a:r>
              <a:rPr lang="en-GB" sz="9000" dirty="0" smtClean="0">
                <a:latin typeface="Kinetic Letters" pitchFamily="50" charset="0"/>
              </a:rPr>
              <a:t>Please come dressed ready for P.E.</a:t>
            </a:r>
            <a:r>
              <a:rPr lang="en-GB" sz="9000" dirty="0">
                <a:latin typeface="Kinetic Letters" pitchFamily="50" charset="0"/>
              </a:rPr>
              <a:t> </a:t>
            </a:r>
            <a:r>
              <a:rPr lang="en-GB" sz="9000" dirty="0" smtClean="0">
                <a:latin typeface="Kinetic Letters" pitchFamily="50" charset="0"/>
              </a:rPr>
              <a:t> Remember that children will wear these clothes out to play and lunch. </a:t>
            </a:r>
          </a:p>
          <a:p>
            <a:endParaRPr lang="en-GB" sz="9000" dirty="0">
              <a:latin typeface="Kinetic Letters" pitchFamily="50" charset="0"/>
            </a:endParaRPr>
          </a:p>
          <a:p>
            <a:r>
              <a:rPr lang="en-GB" sz="9000" dirty="0" smtClean="0">
                <a:latin typeface="Kinetic Letters" pitchFamily="50" charset="0"/>
              </a:rPr>
              <a:t>‘Books to Share’ can be returned and swapped </a:t>
            </a:r>
            <a:r>
              <a:rPr lang="en-GB" sz="9000" b="1" dirty="0" smtClean="0">
                <a:solidFill>
                  <a:srgbClr val="FF0000"/>
                </a:solidFill>
                <a:latin typeface="Kinetic Letters" pitchFamily="50" charset="0"/>
              </a:rPr>
              <a:t>any day by your child.</a:t>
            </a:r>
            <a:endParaRPr lang="en-GB" sz="9000" dirty="0" smtClean="0">
              <a:latin typeface="Kinetic Letters" pitchFamily="50" charset="0"/>
            </a:endParaRPr>
          </a:p>
          <a:p>
            <a:r>
              <a:rPr lang="en-GB" sz="9000" dirty="0" smtClean="0">
                <a:latin typeface="Kinetic Letters" pitchFamily="50" charset="0"/>
              </a:rPr>
              <a:t>‘Books to Read’ will be set </a:t>
            </a:r>
            <a:r>
              <a:rPr lang="en-GB" sz="9000" b="1" dirty="0" smtClean="0">
                <a:solidFill>
                  <a:srgbClr val="FF0000"/>
                </a:solidFill>
                <a:latin typeface="Kinetic Letters" pitchFamily="50" charset="0"/>
              </a:rPr>
              <a:t>weekly</a:t>
            </a:r>
            <a:r>
              <a:rPr lang="en-GB" sz="9000" dirty="0" smtClean="0">
                <a:latin typeface="Kinetic Letters" pitchFamily="50" charset="0"/>
              </a:rPr>
              <a:t> online and a copy of the book sent home at the end of the week</a:t>
            </a:r>
            <a:r>
              <a:rPr lang="en-GB" sz="9000" dirty="0">
                <a:latin typeface="Kinetic Letters" pitchFamily="50" charset="0"/>
              </a:rPr>
              <a:t> </a:t>
            </a:r>
            <a:r>
              <a:rPr lang="en-GB" sz="9000" dirty="0" smtClean="0">
                <a:latin typeface="Kinetic Letters" pitchFamily="50" charset="0"/>
              </a:rPr>
              <a:t>for a return on a Monday.  We ask for this as the next group will be waiting to read your child’s book with a teacher. </a:t>
            </a:r>
            <a:endParaRPr lang="en-GB" sz="9000" dirty="0"/>
          </a:p>
          <a:p>
            <a:pPr marL="1371600" lvl="3" indent="0">
              <a:buNone/>
            </a:pPr>
            <a:endParaRPr lang="en-GB" sz="3200" dirty="0" smtClean="0"/>
          </a:p>
          <a:p>
            <a:pPr marL="1371600" lvl="3" indent="0">
              <a:buNone/>
            </a:pPr>
            <a:endParaRPr lang="en-GB" sz="3200" dirty="0"/>
          </a:p>
        </p:txBody>
      </p:sp>
      <p:pic>
        <p:nvPicPr>
          <p:cNvPr id="4099" name="Picture 3" descr="C:\Users\ldicken\AppData\Local\Microsoft\Windows\INetCache\IE\P48ITEMO\smiley_reading_book[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74106"/>
            <a:ext cx="1509514" cy="1247660"/>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97" y="5893236"/>
            <a:ext cx="957585" cy="957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6296" y="5747052"/>
            <a:ext cx="1585987" cy="7485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92280" y="279106"/>
            <a:ext cx="1316376" cy="1321094"/>
          </a:xfrm>
          <a:prstGeom prst="rect">
            <a:avLst/>
          </a:prstGeom>
        </p:spPr>
      </p:pic>
    </p:spTree>
    <p:extLst>
      <p:ext uri="{BB962C8B-B14F-4D97-AF65-F5344CB8AC3E}">
        <p14:creationId xmlns:p14="http://schemas.microsoft.com/office/powerpoint/2010/main" val="30257052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299" y="-19270"/>
            <a:ext cx="8229600" cy="1143000"/>
          </a:xfrm>
        </p:spPr>
        <p:txBody>
          <a:bodyPr/>
          <a:lstStyle/>
          <a:p>
            <a:r>
              <a:rPr lang="en-GB" b="1" dirty="0" smtClean="0">
                <a:solidFill>
                  <a:srgbClr val="00B050"/>
                </a:solidFill>
                <a:latin typeface="Kinetic Letters" pitchFamily="50" charset="0"/>
              </a:rPr>
              <a:t>Our possible first half term of learning…TBC</a:t>
            </a:r>
            <a:endParaRPr lang="en-GB"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14290253"/>
              </p:ext>
            </p:extLst>
          </p:nvPr>
        </p:nvGraphicFramePr>
        <p:xfrm>
          <a:off x="762675" y="1052736"/>
          <a:ext cx="7931224" cy="5647927"/>
        </p:xfrm>
        <a:graphic>
          <a:graphicData uri="http://schemas.openxmlformats.org/drawingml/2006/table">
            <a:tbl>
              <a:tblPr firstRow="1" firstCol="1" bandRow="1">
                <a:tableStyleId>{5C22544A-7EE6-4342-B048-85BDC9FD1C3A}</a:tableStyleId>
              </a:tblPr>
              <a:tblGrid>
                <a:gridCol w="1800200">
                  <a:extLst>
                    <a:ext uri="{9D8B030D-6E8A-4147-A177-3AD203B41FA5}">
                      <a16:colId xmlns:a16="http://schemas.microsoft.com/office/drawing/2014/main" val="2491387178"/>
                    </a:ext>
                  </a:extLst>
                </a:gridCol>
                <a:gridCol w="6131024">
                  <a:extLst>
                    <a:ext uri="{9D8B030D-6E8A-4147-A177-3AD203B41FA5}">
                      <a16:colId xmlns:a16="http://schemas.microsoft.com/office/drawing/2014/main" val="2544727968"/>
                    </a:ext>
                  </a:extLst>
                </a:gridCol>
              </a:tblGrid>
              <a:tr h="372718">
                <a:tc>
                  <a:txBody>
                    <a:bodyPr/>
                    <a:lstStyle/>
                    <a:p>
                      <a:pPr algn="ctr">
                        <a:lnSpc>
                          <a:spcPct val="107000"/>
                        </a:lnSpc>
                        <a:spcAft>
                          <a:spcPts val="0"/>
                        </a:spcAft>
                      </a:pPr>
                      <a:r>
                        <a:rPr lang="en-GB" sz="2400" dirty="0">
                          <a:effectLst/>
                          <a:latin typeface="Kinetic Letters" panose="00000500000000000000" pitchFamily="50" charset="0"/>
                        </a:rPr>
                        <a:t>Subject</a:t>
                      </a:r>
                      <a:endParaRPr lang="en-GB" sz="24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tc>
                  <a:txBody>
                    <a:bodyPr/>
                    <a:lstStyle/>
                    <a:p>
                      <a:pPr algn="ctr">
                        <a:lnSpc>
                          <a:spcPct val="107000"/>
                        </a:lnSpc>
                        <a:spcAft>
                          <a:spcPts val="0"/>
                        </a:spcAft>
                      </a:pPr>
                      <a:r>
                        <a:rPr lang="en-GB" sz="2400">
                          <a:effectLst/>
                          <a:latin typeface="Kinetic Letters" panose="00000500000000000000" pitchFamily="50" charset="0"/>
                        </a:rPr>
                        <a:t>Topic / Skills</a:t>
                      </a:r>
                      <a:endParaRPr lang="en-GB" sz="240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extLst>
                  <a:ext uri="{0D108BD9-81ED-4DB2-BD59-A6C34878D82A}">
                    <a16:rowId xmlns:a16="http://schemas.microsoft.com/office/drawing/2014/main" val="1747103561"/>
                  </a:ext>
                </a:extLst>
              </a:tr>
              <a:tr h="638960">
                <a:tc>
                  <a:txBody>
                    <a:bodyPr/>
                    <a:lstStyle/>
                    <a:p>
                      <a:pPr>
                        <a:lnSpc>
                          <a:spcPct val="107000"/>
                        </a:lnSpc>
                        <a:spcAft>
                          <a:spcPts val="0"/>
                        </a:spcAft>
                      </a:pPr>
                      <a:r>
                        <a:rPr lang="en-GB" sz="2800" dirty="0">
                          <a:effectLst/>
                          <a:latin typeface="Kinetic Letters" panose="00000500000000000000" pitchFamily="50" charset="0"/>
                        </a:rPr>
                        <a:t>English</a:t>
                      </a:r>
                      <a:endParaRPr lang="en-GB" sz="28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tc>
                  <a:txBody>
                    <a:bodyPr/>
                    <a:lstStyle/>
                    <a:p>
                      <a:pPr>
                        <a:lnSpc>
                          <a:spcPct val="107000"/>
                        </a:lnSpc>
                        <a:spcAft>
                          <a:spcPts val="0"/>
                        </a:spcAft>
                      </a:pPr>
                      <a:r>
                        <a:rPr lang="en-GB" sz="2400" dirty="0">
                          <a:effectLst/>
                          <a:latin typeface="Kinetic Letters" panose="00000500000000000000" pitchFamily="50" charset="0"/>
                        </a:rPr>
                        <a:t>Basic skills – letter formation, writing CVC words, writing captions.</a:t>
                      </a:r>
                      <a:endParaRPr lang="en-GB" sz="24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extLst>
                  <a:ext uri="{0D108BD9-81ED-4DB2-BD59-A6C34878D82A}">
                    <a16:rowId xmlns:a16="http://schemas.microsoft.com/office/drawing/2014/main" val="262785845"/>
                  </a:ext>
                </a:extLst>
              </a:tr>
              <a:tr h="638960">
                <a:tc>
                  <a:txBody>
                    <a:bodyPr/>
                    <a:lstStyle/>
                    <a:p>
                      <a:pPr>
                        <a:lnSpc>
                          <a:spcPct val="107000"/>
                        </a:lnSpc>
                        <a:spcAft>
                          <a:spcPts val="0"/>
                        </a:spcAft>
                      </a:pPr>
                      <a:r>
                        <a:rPr lang="en-GB" sz="2800" dirty="0">
                          <a:effectLst/>
                          <a:latin typeface="Kinetic Letters" panose="00000500000000000000" pitchFamily="50" charset="0"/>
                        </a:rPr>
                        <a:t>Maths</a:t>
                      </a:r>
                      <a:endParaRPr lang="en-GB" sz="28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tc>
                  <a:txBody>
                    <a:bodyPr/>
                    <a:lstStyle/>
                    <a:p>
                      <a:pPr>
                        <a:lnSpc>
                          <a:spcPct val="107000"/>
                        </a:lnSpc>
                        <a:spcAft>
                          <a:spcPts val="0"/>
                        </a:spcAft>
                      </a:pPr>
                      <a:r>
                        <a:rPr lang="en-GB" sz="2400" dirty="0">
                          <a:effectLst/>
                          <a:latin typeface="Kinetic Letters" panose="00000500000000000000" pitchFamily="50" charset="0"/>
                        </a:rPr>
                        <a:t>Place Value -numbers to 10</a:t>
                      </a:r>
                    </a:p>
                    <a:p>
                      <a:pPr>
                        <a:lnSpc>
                          <a:spcPct val="107000"/>
                        </a:lnSpc>
                        <a:spcAft>
                          <a:spcPts val="0"/>
                        </a:spcAft>
                      </a:pPr>
                      <a:r>
                        <a:rPr lang="en-GB" sz="2400" dirty="0">
                          <a:effectLst/>
                          <a:latin typeface="Kinetic Letters" panose="00000500000000000000" pitchFamily="50" charset="0"/>
                        </a:rPr>
                        <a:t>Addition &amp; Subtraction to 10</a:t>
                      </a:r>
                      <a:endParaRPr lang="en-GB" sz="24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extLst>
                  <a:ext uri="{0D108BD9-81ED-4DB2-BD59-A6C34878D82A}">
                    <a16:rowId xmlns:a16="http://schemas.microsoft.com/office/drawing/2014/main" val="4105582462"/>
                  </a:ext>
                </a:extLst>
              </a:tr>
              <a:tr h="319481">
                <a:tc>
                  <a:txBody>
                    <a:bodyPr/>
                    <a:lstStyle/>
                    <a:p>
                      <a:pPr>
                        <a:lnSpc>
                          <a:spcPct val="107000"/>
                        </a:lnSpc>
                        <a:spcAft>
                          <a:spcPts val="0"/>
                        </a:spcAft>
                      </a:pPr>
                      <a:r>
                        <a:rPr lang="en-GB" sz="2800" dirty="0">
                          <a:effectLst/>
                          <a:latin typeface="Kinetic Letters" panose="00000500000000000000" pitchFamily="50" charset="0"/>
                        </a:rPr>
                        <a:t>Phonics</a:t>
                      </a:r>
                      <a:endParaRPr lang="en-GB" sz="28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tc>
                  <a:txBody>
                    <a:bodyPr/>
                    <a:lstStyle/>
                    <a:p>
                      <a:pPr>
                        <a:lnSpc>
                          <a:spcPct val="107000"/>
                        </a:lnSpc>
                        <a:spcAft>
                          <a:spcPts val="0"/>
                        </a:spcAft>
                      </a:pPr>
                      <a:r>
                        <a:rPr lang="en-GB" sz="2400" dirty="0" smtClean="0">
                          <a:effectLst/>
                          <a:latin typeface="Kinetic Letters" panose="00000500000000000000" pitchFamily="50" charset="0"/>
                        </a:rPr>
                        <a:t>Little </a:t>
                      </a:r>
                      <a:r>
                        <a:rPr lang="en-GB" sz="2400" dirty="0" err="1" smtClean="0">
                          <a:effectLst/>
                          <a:latin typeface="Kinetic Letters" panose="00000500000000000000" pitchFamily="50" charset="0"/>
                        </a:rPr>
                        <a:t>Wandle</a:t>
                      </a:r>
                      <a:r>
                        <a:rPr lang="en-GB" sz="2400" dirty="0" smtClean="0">
                          <a:effectLst/>
                          <a:latin typeface="Kinetic Letters" panose="00000500000000000000" pitchFamily="50" charset="0"/>
                        </a:rPr>
                        <a:t> daily </a:t>
                      </a:r>
                      <a:r>
                        <a:rPr lang="en-GB" sz="2400" dirty="0">
                          <a:effectLst/>
                          <a:latin typeface="Kinetic Letters" panose="00000500000000000000" pitchFamily="50" charset="0"/>
                        </a:rPr>
                        <a:t>lessons in ability groups</a:t>
                      </a:r>
                      <a:endParaRPr lang="en-GB" sz="24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extLst>
                  <a:ext uri="{0D108BD9-81ED-4DB2-BD59-A6C34878D82A}">
                    <a16:rowId xmlns:a16="http://schemas.microsoft.com/office/drawing/2014/main" val="3680383241"/>
                  </a:ext>
                </a:extLst>
              </a:tr>
              <a:tr h="319481">
                <a:tc>
                  <a:txBody>
                    <a:bodyPr/>
                    <a:lstStyle/>
                    <a:p>
                      <a:pPr>
                        <a:lnSpc>
                          <a:spcPct val="107000"/>
                        </a:lnSpc>
                        <a:spcAft>
                          <a:spcPts val="0"/>
                        </a:spcAft>
                      </a:pPr>
                      <a:r>
                        <a:rPr lang="en-GB" sz="2800" dirty="0">
                          <a:effectLst/>
                          <a:latin typeface="Kinetic Letters" panose="00000500000000000000" pitchFamily="50" charset="0"/>
                        </a:rPr>
                        <a:t>Science</a:t>
                      </a:r>
                      <a:endParaRPr lang="en-GB" sz="28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tc>
                  <a:txBody>
                    <a:bodyPr/>
                    <a:lstStyle/>
                    <a:p>
                      <a:pPr>
                        <a:lnSpc>
                          <a:spcPct val="107000"/>
                        </a:lnSpc>
                        <a:spcAft>
                          <a:spcPts val="0"/>
                        </a:spcAft>
                      </a:pPr>
                      <a:r>
                        <a:rPr lang="en-GB" sz="2400">
                          <a:effectLst/>
                          <a:latin typeface="Kinetic Letters" panose="00000500000000000000" pitchFamily="50" charset="0"/>
                        </a:rPr>
                        <a:t>Materials and Seasons</a:t>
                      </a:r>
                      <a:endParaRPr lang="en-GB" sz="240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extLst>
                  <a:ext uri="{0D108BD9-81ED-4DB2-BD59-A6C34878D82A}">
                    <a16:rowId xmlns:a16="http://schemas.microsoft.com/office/drawing/2014/main" val="52608506"/>
                  </a:ext>
                </a:extLst>
              </a:tr>
              <a:tr h="319481">
                <a:tc>
                  <a:txBody>
                    <a:bodyPr/>
                    <a:lstStyle/>
                    <a:p>
                      <a:pPr>
                        <a:lnSpc>
                          <a:spcPct val="107000"/>
                        </a:lnSpc>
                        <a:spcAft>
                          <a:spcPts val="0"/>
                        </a:spcAft>
                      </a:pPr>
                      <a:r>
                        <a:rPr lang="en-GB" sz="2800" dirty="0">
                          <a:effectLst/>
                          <a:latin typeface="Kinetic Letters" panose="00000500000000000000" pitchFamily="50" charset="0"/>
                        </a:rPr>
                        <a:t>History</a:t>
                      </a:r>
                      <a:endParaRPr lang="en-GB" sz="28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tc>
                  <a:txBody>
                    <a:bodyPr/>
                    <a:lstStyle/>
                    <a:p>
                      <a:pPr>
                        <a:lnSpc>
                          <a:spcPct val="107000"/>
                        </a:lnSpc>
                        <a:spcAft>
                          <a:spcPts val="0"/>
                        </a:spcAft>
                      </a:pPr>
                      <a:r>
                        <a:rPr lang="en-GB" sz="2400" dirty="0">
                          <a:effectLst/>
                          <a:latin typeface="Kinetic Letters" panose="00000500000000000000" pitchFamily="50" charset="0"/>
                        </a:rPr>
                        <a:t>Now and Then</a:t>
                      </a:r>
                      <a:endParaRPr lang="en-GB" sz="24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extLst>
                  <a:ext uri="{0D108BD9-81ED-4DB2-BD59-A6C34878D82A}">
                    <a16:rowId xmlns:a16="http://schemas.microsoft.com/office/drawing/2014/main" val="108119052"/>
                  </a:ext>
                </a:extLst>
              </a:tr>
              <a:tr h="319481">
                <a:tc>
                  <a:txBody>
                    <a:bodyPr/>
                    <a:lstStyle/>
                    <a:p>
                      <a:pPr>
                        <a:lnSpc>
                          <a:spcPct val="107000"/>
                        </a:lnSpc>
                        <a:spcAft>
                          <a:spcPts val="0"/>
                        </a:spcAft>
                      </a:pPr>
                      <a:r>
                        <a:rPr lang="en-GB" sz="2800" dirty="0">
                          <a:effectLst/>
                          <a:latin typeface="Kinetic Letters" panose="00000500000000000000" pitchFamily="50" charset="0"/>
                        </a:rPr>
                        <a:t>RE</a:t>
                      </a:r>
                      <a:endParaRPr lang="en-GB" sz="28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tc>
                  <a:txBody>
                    <a:bodyPr/>
                    <a:lstStyle/>
                    <a:p>
                      <a:pPr>
                        <a:lnSpc>
                          <a:spcPct val="107000"/>
                        </a:lnSpc>
                        <a:spcAft>
                          <a:spcPts val="0"/>
                        </a:spcAft>
                      </a:pPr>
                      <a:r>
                        <a:rPr lang="en-GB" sz="2400" dirty="0">
                          <a:effectLst/>
                          <a:latin typeface="Kinetic Letters" panose="00000500000000000000" pitchFamily="50" charset="0"/>
                        </a:rPr>
                        <a:t>What do Christians believe God is like?</a:t>
                      </a:r>
                      <a:endParaRPr lang="en-GB" sz="24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extLst>
                  <a:ext uri="{0D108BD9-81ED-4DB2-BD59-A6C34878D82A}">
                    <a16:rowId xmlns:a16="http://schemas.microsoft.com/office/drawing/2014/main" val="1718275908"/>
                  </a:ext>
                </a:extLst>
              </a:tr>
              <a:tr h="319481">
                <a:tc>
                  <a:txBody>
                    <a:bodyPr/>
                    <a:lstStyle/>
                    <a:p>
                      <a:pPr>
                        <a:lnSpc>
                          <a:spcPct val="107000"/>
                        </a:lnSpc>
                        <a:spcAft>
                          <a:spcPts val="0"/>
                        </a:spcAft>
                      </a:pPr>
                      <a:r>
                        <a:rPr lang="en-GB" sz="2800" dirty="0">
                          <a:effectLst/>
                          <a:latin typeface="Kinetic Letters" panose="00000500000000000000" pitchFamily="50" charset="0"/>
                        </a:rPr>
                        <a:t>Computing</a:t>
                      </a:r>
                      <a:endParaRPr lang="en-GB" sz="28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tc>
                  <a:txBody>
                    <a:bodyPr/>
                    <a:lstStyle/>
                    <a:p>
                      <a:pPr>
                        <a:lnSpc>
                          <a:spcPct val="107000"/>
                        </a:lnSpc>
                        <a:spcAft>
                          <a:spcPts val="0"/>
                        </a:spcAft>
                      </a:pPr>
                      <a:r>
                        <a:rPr lang="en-GB" sz="2400" dirty="0">
                          <a:effectLst/>
                          <a:latin typeface="Kinetic Letters" panose="00000500000000000000" pitchFamily="50" charset="0"/>
                        </a:rPr>
                        <a:t>Online safety</a:t>
                      </a:r>
                      <a:endParaRPr lang="en-GB" sz="24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extLst>
                  <a:ext uri="{0D108BD9-81ED-4DB2-BD59-A6C34878D82A}">
                    <a16:rowId xmlns:a16="http://schemas.microsoft.com/office/drawing/2014/main" val="1457779638"/>
                  </a:ext>
                </a:extLst>
              </a:tr>
              <a:tr h="319481">
                <a:tc>
                  <a:txBody>
                    <a:bodyPr/>
                    <a:lstStyle/>
                    <a:p>
                      <a:pPr>
                        <a:lnSpc>
                          <a:spcPct val="107000"/>
                        </a:lnSpc>
                        <a:spcAft>
                          <a:spcPts val="0"/>
                        </a:spcAft>
                      </a:pPr>
                      <a:r>
                        <a:rPr lang="en-GB" sz="2800" dirty="0">
                          <a:effectLst/>
                          <a:latin typeface="Kinetic Letters" panose="00000500000000000000" pitchFamily="50" charset="0"/>
                        </a:rPr>
                        <a:t>PE </a:t>
                      </a:r>
                      <a:endParaRPr lang="en-GB" sz="28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tc>
                  <a:txBody>
                    <a:bodyPr/>
                    <a:lstStyle/>
                    <a:p>
                      <a:pPr>
                        <a:lnSpc>
                          <a:spcPct val="107000"/>
                        </a:lnSpc>
                        <a:spcAft>
                          <a:spcPts val="0"/>
                        </a:spcAft>
                      </a:pPr>
                      <a:r>
                        <a:rPr lang="en-GB" sz="2400" dirty="0">
                          <a:effectLst/>
                          <a:latin typeface="Kinetic Letters" panose="00000500000000000000" pitchFamily="50" charset="0"/>
                        </a:rPr>
                        <a:t>Movement skills &amp; Ball skills</a:t>
                      </a:r>
                      <a:endParaRPr lang="en-GB" sz="24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extLst>
                  <a:ext uri="{0D108BD9-81ED-4DB2-BD59-A6C34878D82A}">
                    <a16:rowId xmlns:a16="http://schemas.microsoft.com/office/drawing/2014/main" val="3193789248"/>
                  </a:ext>
                </a:extLst>
              </a:tr>
              <a:tr h="319481">
                <a:tc>
                  <a:txBody>
                    <a:bodyPr/>
                    <a:lstStyle/>
                    <a:p>
                      <a:pPr>
                        <a:lnSpc>
                          <a:spcPct val="107000"/>
                        </a:lnSpc>
                        <a:spcAft>
                          <a:spcPts val="0"/>
                        </a:spcAft>
                      </a:pPr>
                      <a:r>
                        <a:rPr lang="en-GB" sz="2800" dirty="0">
                          <a:effectLst/>
                          <a:latin typeface="Kinetic Letters" panose="00000500000000000000" pitchFamily="50" charset="0"/>
                        </a:rPr>
                        <a:t>Music</a:t>
                      </a:r>
                      <a:endParaRPr lang="en-GB" sz="28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tc>
                  <a:txBody>
                    <a:bodyPr/>
                    <a:lstStyle/>
                    <a:p>
                      <a:pPr>
                        <a:lnSpc>
                          <a:spcPct val="107000"/>
                        </a:lnSpc>
                        <a:spcAft>
                          <a:spcPts val="0"/>
                        </a:spcAft>
                      </a:pPr>
                      <a:r>
                        <a:rPr lang="en-GB" sz="2400" dirty="0">
                          <a:effectLst/>
                          <a:latin typeface="Kinetic Letters" panose="00000500000000000000" pitchFamily="50" charset="0"/>
                        </a:rPr>
                        <a:t>Hip Hop</a:t>
                      </a:r>
                      <a:endParaRPr lang="en-GB" sz="24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extLst>
                  <a:ext uri="{0D108BD9-81ED-4DB2-BD59-A6C34878D82A}">
                    <a16:rowId xmlns:a16="http://schemas.microsoft.com/office/drawing/2014/main" val="1160153187"/>
                  </a:ext>
                </a:extLst>
              </a:tr>
              <a:tr h="638960">
                <a:tc>
                  <a:txBody>
                    <a:bodyPr/>
                    <a:lstStyle/>
                    <a:p>
                      <a:pPr>
                        <a:lnSpc>
                          <a:spcPct val="107000"/>
                        </a:lnSpc>
                        <a:spcAft>
                          <a:spcPts val="0"/>
                        </a:spcAft>
                      </a:pPr>
                      <a:r>
                        <a:rPr lang="en-GB" sz="2800" dirty="0">
                          <a:effectLst/>
                          <a:latin typeface="Kinetic Letters" panose="00000500000000000000" pitchFamily="50" charset="0"/>
                        </a:rPr>
                        <a:t>PSHE</a:t>
                      </a:r>
                      <a:endParaRPr lang="en-GB" sz="28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tc>
                  <a:txBody>
                    <a:bodyPr/>
                    <a:lstStyle/>
                    <a:p>
                      <a:pPr>
                        <a:lnSpc>
                          <a:spcPct val="107000"/>
                        </a:lnSpc>
                        <a:spcAft>
                          <a:spcPts val="0"/>
                        </a:spcAft>
                      </a:pPr>
                      <a:r>
                        <a:rPr lang="en-GB" sz="2400" dirty="0">
                          <a:effectLst/>
                          <a:latin typeface="Kinetic Letters" panose="00000500000000000000" pitchFamily="50" charset="0"/>
                        </a:rPr>
                        <a:t>Physical health and mental well-being / Growing and changing</a:t>
                      </a:r>
                      <a:endParaRPr lang="en-GB" sz="24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5985" marR="55985" marT="0" marB="0"/>
                </a:tc>
                <a:extLst>
                  <a:ext uri="{0D108BD9-81ED-4DB2-BD59-A6C34878D82A}">
                    <a16:rowId xmlns:a16="http://schemas.microsoft.com/office/drawing/2014/main" val="3947016382"/>
                  </a:ext>
                </a:extLst>
              </a:tr>
            </a:tbl>
          </a:graphicData>
        </a:graphic>
      </p:graphicFrame>
    </p:spTree>
    <p:extLst>
      <p:ext uri="{BB962C8B-B14F-4D97-AF65-F5344CB8AC3E}">
        <p14:creationId xmlns:p14="http://schemas.microsoft.com/office/powerpoint/2010/main" val="1746330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B050"/>
                </a:solidFill>
                <a:latin typeface="Kinetic Letters" pitchFamily="50" charset="0"/>
              </a:rPr>
              <a:t>National Phonics Screening</a:t>
            </a:r>
            <a:endParaRPr lang="en-GB" b="1" dirty="0">
              <a:solidFill>
                <a:srgbClr val="00B050"/>
              </a:solidFill>
              <a:latin typeface="Kinetic Letters" pitchFamily="50" charset="0"/>
            </a:endParaRPr>
          </a:p>
        </p:txBody>
      </p:sp>
      <p:sp>
        <p:nvSpPr>
          <p:cNvPr id="3" name="Content Placeholder 2"/>
          <p:cNvSpPr>
            <a:spLocks noGrp="1"/>
          </p:cNvSpPr>
          <p:nvPr>
            <p:ph idx="1"/>
          </p:nvPr>
        </p:nvSpPr>
        <p:spPr>
          <a:xfrm>
            <a:off x="611560" y="1556792"/>
            <a:ext cx="8229600" cy="4525963"/>
          </a:xfrm>
        </p:spPr>
        <p:txBody>
          <a:bodyPr>
            <a:normAutofit/>
          </a:bodyPr>
          <a:lstStyle/>
          <a:p>
            <a:r>
              <a:rPr lang="en-GB" sz="4000" dirty="0" smtClean="0">
                <a:latin typeface="Kinetic Letters" pitchFamily="50" charset="0"/>
              </a:rPr>
              <a:t>On the week of Monday </a:t>
            </a:r>
            <a:r>
              <a:rPr lang="en-GB" sz="4000" dirty="0">
                <a:latin typeface="Kinetic Letters" pitchFamily="50" charset="0"/>
              </a:rPr>
              <a:t>8</a:t>
            </a:r>
            <a:r>
              <a:rPr lang="en-GB" sz="4000" baseline="30000" dirty="0" smtClean="0">
                <a:latin typeface="Kinetic Letters" pitchFamily="50" charset="0"/>
              </a:rPr>
              <a:t>th</a:t>
            </a:r>
            <a:r>
              <a:rPr lang="en-GB" sz="4000" dirty="0" smtClean="0">
                <a:latin typeface="Kinetic Letters" pitchFamily="50" charset="0"/>
              </a:rPr>
              <a:t> June 2026, all Y1 children across the country complete a National Phonics Screening assessment.  </a:t>
            </a:r>
          </a:p>
          <a:p>
            <a:r>
              <a:rPr lang="en-GB" sz="4000" dirty="0" smtClean="0">
                <a:latin typeface="Kinetic Letters" pitchFamily="50" charset="0"/>
              </a:rPr>
              <a:t>We will have a separate Phonics </a:t>
            </a:r>
          </a:p>
          <a:p>
            <a:pPr marL="0" indent="0">
              <a:buNone/>
            </a:pPr>
            <a:r>
              <a:rPr lang="en-GB" sz="4000" dirty="0" smtClean="0">
                <a:latin typeface="Kinetic Letters" pitchFamily="50" charset="0"/>
              </a:rPr>
              <a:t>Screening meeting in Spring to give</a:t>
            </a:r>
          </a:p>
          <a:p>
            <a:pPr marL="0" indent="0">
              <a:buNone/>
            </a:pPr>
            <a:r>
              <a:rPr lang="en-GB" sz="4000" dirty="0" smtClean="0">
                <a:latin typeface="Kinetic Letters" pitchFamily="50" charset="0"/>
              </a:rPr>
              <a:t>you further information.</a:t>
            </a:r>
          </a:p>
          <a:p>
            <a:pPr marL="0" indent="0">
              <a:buNone/>
            </a:pPr>
            <a:endParaRPr lang="en-GB" sz="4000" dirty="0" smtClean="0">
              <a:latin typeface="Kinetic Letters" pitchFamily="50" charset="0"/>
            </a:endParaRP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16632"/>
            <a:ext cx="1080119" cy="1080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6176" y="2852936"/>
            <a:ext cx="2684984" cy="3845162"/>
          </a:xfrm>
          <a:prstGeom prst="rect">
            <a:avLst/>
          </a:prstGeom>
        </p:spPr>
      </p:pic>
    </p:spTree>
    <p:extLst>
      <p:ext uri="{BB962C8B-B14F-4D97-AF65-F5344CB8AC3E}">
        <p14:creationId xmlns:p14="http://schemas.microsoft.com/office/powerpoint/2010/main" val="19276131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3161" y="274638"/>
            <a:ext cx="6099200" cy="1143000"/>
          </a:xfrm>
        </p:spPr>
        <p:txBody>
          <a:bodyPr>
            <a:normAutofit fontScale="90000"/>
          </a:bodyPr>
          <a:lstStyle/>
          <a:p>
            <a:r>
              <a:rPr lang="en-GB" sz="5400" b="1" dirty="0" smtClean="0">
                <a:solidFill>
                  <a:srgbClr val="00B050"/>
                </a:solidFill>
                <a:latin typeface="Kinetic Letters" pitchFamily="50" charset="0"/>
              </a:rPr>
              <a:t>Helping at home over the summer…</a:t>
            </a:r>
            <a:endParaRPr lang="en-GB" sz="5400" b="1" dirty="0">
              <a:solidFill>
                <a:srgbClr val="00B050"/>
              </a:solidFill>
              <a:latin typeface="Kinetic Letters" pitchFamily="50" charset="0"/>
            </a:endParaRPr>
          </a:p>
        </p:txBody>
      </p:sp>
      <p:sp>
        <p:nvSpPr>
          <p:cNvPr id="3" name="Content Placeholder 2"/>
          <p:cNvSpPr>
            <a:spLocks noGrp="1"/>
          </p:cNvSpPr>
          <p:nvPr>
            <p:ph idx="1"/>
          </p:nvPr>
        </p:nvSpPr>
        <p:spPr>
          <a:xfrm>
            <a:off x="440432" y="1476050"/>
            <a:ext cx="8229600" cy="4525963"/>
          </a:xfrm>
        </p:spPr>
        <p:txBody>
          <a:bodyPr/>
          <a:lstStyle/>
          <a:p>
            <a:r>
              <a:rPr lang="en-GB" sz="3600" dirty="0" smtClean="0">
                <a:latin typeface="Kinetic Letters" pitchFamily="50" charset="0"/>
              </a:rPr>
              <a:t>Encouraging independence skills e.g. zips on coats, taking jumpers off, shoe laces etc.</a:t>
            </a:r>
          </a:p>
          <a:p>
            <a:r>
              <a:rPr lang="en-GB" sz="3600" dirty="0" smtClean="0">
                <a:latin typeface="Kinetic Letters" pitchFamily="50" charset="0"/>
              </a:rPr>
              <a:t>Counting forwards and backwards to 20, 50 then 100.</a:t>
            </a:r>
          </a:p>
          <a:p>
            <a:r>
              <a:rPr lang="en-GB" sz="3600" dirty="0" smtClean="0">
                <a:latin typeface="Kinetic Letters" pitchFamily="50" charset="0"/>
              </a:rPr>
              <a:t>Reading and sharing stories everyday.  Stone Cross Library has free holiday events on.  Children are allowed 30 books on their ticket.  </a:t>
            </a:r>
          </a:p>
          <a:p>
            <a:pPr marL="0" indent="0">
              <a:buNone/>
            </a:pPr>
            <a:endParaRPr lang="en-GB" sz="3600" dirty="0" smtClean="0">
              <a:latin typeface="Kinetic Letters" pitchFamily="50" charset="0"/>
            </a:endParaRPr>
          </a:p>
          <a:p>
            <a:endParaRPr lang="en-GB" dirty="0"/>
          </a:p>
        </p:txBody>
      </p:sp>
      <p:pic>
        <p:nvPicPr>
          <p:cNvPr id="8194" name="Picture 2" descr="C:\Users\ldicken\AppData\Local\Microsoft\Windows\INetCache\IE\GX69G3VI\numbers1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0222" y="5768650"/>
            <a:ext cx="1173608" cy="862947"/>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descr="C:\Users\ldicken\AppData\Local\Microsoft\Windows\INetCache\IE\DF296FPA\kids-having-fun-studying[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4785065"/>
            <a:ext cx="2585864" cy="1654953"/>
          </a:xfrm>
          <a:prstGeom prst="rect">
            <a:avLst/>
          </a:prstGeom>
          <a:noFill/>
          <a:extLst>
            <a:ext uri="{909E8E84-426E-40DD-AFC4-6F175D3DCCD1}">
              <a14:hiddenFill xmlns:a14="http://schemas.microsoft.com/office/drawing/2010/main">
                <a:solidFill>
                  <a:srgbClr val="FFFFFF"/>
                </a:solidFill>
              </a14:hiddenFill>
            </a:ext>
          </a:extLst>
        </p:spPr>
      </p:pic>
      <p:pic>
        <p:nvPicPr>
          <p:cNvPr id="1536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188640"/>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8344" y="188640"/>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541690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69477" y="2636912"/>
            <a:ext cx="8229600" cy="3853888"/>
          </a:xfrm>
        </p:spPr>
        <p:txBody>
          <a:bodyPr>
            <a:normAutofit fontScale="70000" lnSpcReduction="20000"/>
          </a:bodyPr>
          <a:lstStyle/>
          <a:p>
            <a:pPr marL="0" indent="0" algn="ctr">
              <a:buNone/>
            </a:pPr>
            <a:r>
              <a:rPr lang="en-GB" sz="4600" dirty="0" smtClean="0">
                <a:latin typeface="Kinetic Letters" pitchFamily="50" charset="0"/>
              </a:rPr>
              <a:t>In Autumn 1, we will invite you back in to share our Y1 Curriculum with you and show you how our transition classroom looks.</a:t>
            </a:r>
          </a:p>
          <a:p>
            <a:pPr marL="0" indent="0" algn="ctr">
              <a:buNone/>
            </a:pPr>
            <a:endParaRPr lang="en-GB" sz="4600" dirty="0" smtClean="0">
              <a:latin typeface="Kinetic Letters" pitchFamily="50" charset="0"/>
            </a:endParaRPr>
          </a:p>
          <a:p>
            <a:pPr marL="0" indent="0" algn="ctr">
              <a:buNone/>
            </a:pPr>
            <a:r>
              <a:rPr lang="en-GB" sz="4600" dirty="0" smtClean="0">
                <a:latin typeface="Kinetic Letters" pitchFamily="50" charset="0"/>
              </a:rPr>
              <a:t>We greatly look forward to working together with you. </a:t>
            </a:r>
          </a:p>
          <a:p>
            <a:pPr marL="0" indent="0" algn="ctr">
              <a:buNone/>
            </a:pPr>
            <a:endParaRPr lang="en-GB" sz="4600" dirty="0">
              <a:latin typeface="Kinetic Letters" pitchFamily="50" charset="0"/>
            </a:endParaRPr>
          </a:p>
          <a:p>
            <a:pPr marL="0" indent="0" algn="ctr">
              <a:buNone/>
            </a:pPr>
            <a:r>
              <a:rPr lang="en-GB" sz="4600" dirty="0" smtClean="0">
                <a:latin typeface="Kinetic Letters" pitchFamily="50" charset="0"/>
              </a:rPr>
              <a:t>If you have any further questions after today, please come and speak to us or email:  </a:t>
            </a:r>
            <a:r>
              <a:rPr lang="en-GB" sz="4600" b="1" u="sng" dirty="0" smtClean="0">
                <a:solidFill>
                  <a:srgbClr val="0070C0"/>
                </a:solidFill>
                <a:latin typeface="Kinetic Letters" pitchFamily="50" charset="0"/>
              </a:rPr>
              <a:t>year1@hallgreenprimary.co.uk</a:t>
            </a:r>
          </a:p>
          <a:p>
            <a:pPr marL="0" indent="0" algn="ctr">
              <a:buNone/>
            </a:pPr>
            <a:endParaRPr lang="en-GB" dirty="0"/>
          </a:p>
          <a:p>
            <a:pPr marL="0" indent="0" algn="ctr">
              <a:buNone/>
            </a:pPr>
            <a:endParaRPr lang="en-GB" dirty="0"/>
          </a:p>
        </p:txBody>
      </p:sp>
      <p:pic>
        <p:nvPicPr>
          <p:cNvPr id="5" name="Picture 2" descr="C:\Users\rr\Pictures\school 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332656"/>
            <a:ext cx="1318765" cy="1318765"/>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C:\Users\ldicken\AppData\Local\Microsoft\Windows\INetCache\IE\DF296FPA\thank-you-text[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260648"/>
            <a:ext cx="5256584" cy="1919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57437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1291</TotalTime>
  <Words>1538</Words>
  <Application>Microsoft Office PowerPoint</Application>
  <PresentationFormat>On-screen Show (4:3)</PresentationFormat>
  <Paragraphs>182</Paragraphs>
  <Slides>21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Kinetic Letters</vt:lpstr>
      <vt:lpstr>Times New Roman</vt:lpstr>
      <vt:lpstr>Wingdings</vt:lpstr>
      <vt:lpstr>Office Theme</vt:lpstr>
      <vt:lpstr>                                                       YOUR CHANCE TO SHINE  Y1 Transition Meeting 10. 07. 25</vt:lpstr>
      <vt:lpstr>School Leadership</vt:lpstr>
      <vt:lpstr>Y1 Teaching Staff</vt:lpstr>
      <vt:lpstr>PowerPoint Presentation</vt:lpstr>
      <vt:lpstr>A  message from our  Parent Partnership Team </vt:lpstr>
      <vt:lpstr>Safeguarding</vt:lpstr>
      <vt:lpstr>Our School Aims &amp; Values  </vt:lpstr>
      <vt:lpstr> Behaviour &amp; Discipline Policy   </vt:lpstr>
      <vt:lpstr>School Times</vt:lpstr>
      <vt:lpstr>Our first day… </vt:lpstr>
      <vt:lpstr>School Uniform </vt:lpstr>
      <vt:lpstr>Further Information</vt:lpstr>
      <vt:lpstr>Keeping in touch </vt:lpstr>
      <vt:lpstr>Curriculum Areas</vt:lpstr>
      <vt:lpstr>Draft Year 1 timetable</vt:lpstr>
      <vt:lpstr>Learning Environment</vt:lpstr>
      <vt:lpstr>Days to remember</vt:lpstr>
      <vt:lpstr>Our possible first half term of learning…TBC</vt:lpstr>
      <vt:lpstr>National Phonics Screening</vt:lpstr>
      <vt:lpstr>Helping at home over the summer…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CHANCE TO SHINE</dc:title>
  <dc:creator>R R</dc:creator>
  <cp:lastModifiedBy>Lyndsay Dicken</cp:lastModifiedBy>
  <cp:revision>138</cp:revision>
  <dcterms:created xsi:type="dcterms:W3CDTF">2019-06-12T12:18:58Z</dcterms:created>
  <dcterms:modified xsi:type="dcterms:W3CDTF">2025-07-10T13:03:46Z</dcterms:modified>
</cp:coreProperties>
</file>