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60" r:id="rId3"/>
    <p:sldId id="294" r:id="rId4"/>
    <p:sldId id="295" r:id="rId5"/>
    <p:sldId id="276" r:id="rId6"/>
    <p:sldId id="261" r:id="rId7"/>
    <p:sldId id="259" r:id="rId8"/>
    <p:sldId id="272" r:id="rId9"/>
    <p:sldId id="280" r:id="rId10"/>
    <p:sldId id="300" r:id="rId11"/>
    <p:sldId id="301" r:id="rId12"/>
    <p:sldId id="287" r:id="rId13"/>
    <p:sldId id="296" r:id="rId14"/>
    <p:sldId id="297" r:id="rId15"/>
    <p:sldId id="302" r:id="rId16"/>
    <p:sldId id="288" r:id="rId17"/>
    <p:sldId id="290" r:id="rId18"/>
    <p:sldId id="303" r:id="rId19"/>
    <p:sldId id="289" r:id="rId20"/>
    <p:sldId id="291" r:id="rId21"/>
    <p:sldId id="299" r:id="rId22"/>
    <p:sldId id="292" r:id="rId23"/>
    <p:sldId id="283" r:id="rId24"/>
    <p:sldId id="275"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87" autoAdjust="0"/>
    <p:restoredTop sz="94660"/>
  </p:normalViewPr>
  <p:slideViewPr>
    <p:cSldViewPr>
      <p:cViewPr varScale="1">
        <p:scale>
          <a:sx n="108" d="100"/>
          <a:sy n="108" d="100"/>
        </p:scale>
        <p:origin x="1716"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99026E6-93CA-4E92-B4B1-FB57316DD682}" type="datetimeFigureOut">
              <a:rPr lang="en-GB" smtClean="0"/>
              <a:t>16/10/2025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0D203F-89CB-4B9A-BFAC-0B09B78DD14C}" type="slidenum">
              <a:rPr lang="en-GB" smtClean="0"/>
              <a:t>‹#›</a:t>
            </a:fld>
            <a:endParaRPr lang="en-GB"/>
          </a:p>
        </p:txBody>
      </p:sp>
    </p:spTree>
    <p:extLst>
      <p:ext uri="{BB962C8B-B14F-4D97-AF65-F5344CB8AC3E}">
        <p14:creationId xmlns:p14="http://schemas.microsoft.com/office/powerpoint/2010/main" val="32184860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ll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o;zxzzzzzzzzzzzzzzzzzzzzzzzzzzzzzzzzzzzzzzzzzzzzzzzzzzs</a:t>
            </a:r>
            <a:endParaRPr lang="en-GB" dirty="0"/>
          </a:p>
        </p:txBody>
      </p:sp>
      <p:sp>
        <p:nvSpPr>
          <p:cNvPr id="4" name="Slide Number Placeholder 3"/>
          <p:cNvSpPr>
            <a:spLocks noGrp="1"/>
          </p:cNvSpPr>
          <p:nvPr>
            <p:ph type="sldNum" sz="quarter" idx="10"/>
          </p:nvPr>
        </p:nvSpPr>
        <p:spPr/>
        <p:txBody>
          <a:bodyPr/>
          <a:lstStyle/>
          <a:p>
            <a:fld id="{400D203F-89CB-4B9A-BFAC-0B09B78DD14C}" type="slidenum">
              <a:rPr lang="en-GB" smtClean="0"/>
              <a:t>1</a:t>
            </a:fld>
            <a:endParaRPr lang="en-GB"/>
          </a:p>
        </p:txBody>
      </p:sp>
    </p:spTree>
    <p:extLst>
      <p:ext uri="{BB962C8B-B14F-4D97-AF65-F5344CB8AC3E}">
        <p14:creationId xmlns:p14="http://schemas.microsoft.com/office/powerpoint/2010/main" val="42442679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442BCBD-2BD2-4E2C-9704-CE3BA5C7E2B4}" type="datetimeFigureOut">
              <a:rPr lang="en-GB" smtClean="0"/>
              <a:t>16/10/2025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038FD00-9209-4C18-9520-14BF3BF2E18E}" type="slidenum">
              <a:rPr lang="en-GB" smtClean="0"/>
              <a:t>‹#›</a:t>
            </a:fld>
            <a:endParaRPr lang="en-GB" dirty="0"/>
          </a:p>
        </p:txBody>
      </p:sp>
    </p:spTree>
    <p:extLst>
      <p:ext uri="{BB962C8B-B14F-4D97-AF65-F5344CB8AC3E}">
        <p14:creationId xmlns:p14="http://schemas.microsoft.com/office/powerpoint/2010/main" val="34576193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442BCBD-2BD2-4E2C-9704-CE3BA5C7E2B4}" type="datetimeFigureOut">
              <a:rPr lang="en-GB" smtClean="0"/>
              <a:t>16/10/2025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038FD00-9209-4C18-9520-14BF3BF2E18E}" type="slidenum">
              <a:rPr lang="en-GB" smtClean="0"/>
              <a:t>‹#›</a:t>
            </a:fld>
            <a:endParaRPr lang="en-GB" dirty="0"/>
          </a:p>
        </p:txBody>
      </p:sp>
    </p:spTree>
    <p:extLst>
      <p:ext uri="{BB962C8B-B14F-4D97-AF65-F5344CB8AC3E}">
        <p14:creationId xmlns:p14="http://schemas.microsoft.com/office/powerpoint/2010/main" val="18150826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442BCBD-2BD2-4E2C-9704-CE3BA5C7E2B4}" type="datetimeFigureOut">
              <a:rPr lang="en-GB" smtClean="0"/>
              <a:t>16/10/2025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038FD00-9209-4C18-9520-14BF3BF2E18E}" type="slidenum">
              <a:rPr lang="en-GB" smtClean="0"/>
              <a:t>‹#›</a:t>
            </a:fld>
            <a:endParaRPr lang="en-GB" dirty="0"/>
          </a:p>
        </p:txBody>
      </p:sp>
    </p:spTree>
    <p:extLst>
      <p:ext uri="{BB962C8B-B14F-4D97-AF65-F5344CB8AC3E}">
        <p14:creationId xmlns:p14="http://schemas.microsoft.com/office/powerpoint/2010/main" val="30100101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442BCBD-2BD2-4E2C-9704-CE3BA5C7E2B4}" type="datetimeFigureOut">
              <a:rPr lang="en-GB" smtClean="0"/>
              <a:t>16/10/2025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038FD00-9209-4C18-9520-14BF3BF2E18E}" type="slidenum">
              <a:rPr lang="en-GB" smtClean="0"/>
              <a:t>‹#›</a:t>
            </a:fld>
            <a:endParaRPr lang="en-GB" dirty="0"/>
          </a:p>
        </p:txBody>
      </p:sp>
    </p:spTree>
    <p:extLst>
      <p:ext uri="{BB962C8B-B14F-4D97-AF65-F5344CB8AC3E}">
        <p14:creationId xmlns:p14="http://schemas.microsoft.com/office/powerpoint/2010/main" val="22807138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442BCBD-2BD2-4E2C-9704-CE3BA5C7E2B4}" type="datetimeFigureOut">
              <a:rPr lang="en-GB" smtClean="0"/>
              <a:t>16/10/2025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F038FD00-9209-4C18-9520-14BF3BF2E18E}" type="slidenum">
              <a:rPr lang="en-GB" smtClean="0"/>
              <a:t>‹#›</a:t>
            </a:fld>
            <a:endParaRPr lang="en-GB" dirty="0"/>
          </a:p>
        </p:txBody>
      </p:sp>
    </p:spTree>
    <p:extLst>
      <p:ext uri="{BB962C8B-B14F-4D97-AF65-F5344CB8AC3E}">
        <p14:creationId xmlns:p14="http://schemas.microsoft.com/office/powerpoint/2010/main" val="39308022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442BCBD-2BD2-4E2C-9704-CE3BA5C7E2B4}" type="datetimeFigureOut">
              <a:rPr lang="en-GB" smtClean="0"/>
              <a:t>16/10/2025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F038FD00-9209-4C18-9520-14BF3BF2E18E}" type="slidenum">
              <a:rPr lang="en-GB" smtClean="0"/>
              <a:t>‹#›</a:t>
            </a:fld>
            <a:endParaRPr lang="en-GB" dirty="0"/>
          </a:p>
        </p:txBody>
      </p:sp>
    </p:spTree>
    <p:extLst>
      <p:ext uri="{BB962C8B-B14F-4D97-AF65-F5344CB8AC3E}">
        <p14:creationId xmlns:p14="http://schemas.microsoft.com/office/powerpoint/2010/main" val="17725758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42BCBD-2BD2-4E2C-9704-CE3BA5C7E2B4}" type="datetimeFigureOut">
              <a:rPr lang="en-GB" smtClean="0"/>
              <a:t>16/10/2025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F038FD00-9209-4C18-9520-14BF3BF2E18E}" type="slidenum">
              <a:rPr lang="en-GB" smtClean="0"/>
              <a:t>‹#›</a:t>
            </a:fld>
            <a:endParaRPr lang="en-GB" dirty="0"/>
          </a:p>
        </p:txBody>
      </p:sp>
    </p:spTree>
    <p:extLst>
      <p:ext uri="{BB962C8B-B14F-4D97-AF65-F5344CB8AC3E}">
        <p14:creationId xmlns:p14="http://schemas.microsoft.com/office/powerpoint/2010/main" val="27370772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442BCBD-2BD2-4E2C-9704-CE3BA5C7E2B4}" type="datetimeFigureOut">
              <a:rPr lang="en-GB" smtClean="0"/>
              <a:t>16/10/2025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038FD00-9209-4C18-9520-14BF3BF2E18E}" type="slidenum">
              <a:rPr lang="en-GB" smtClean="0"/>
              <a:t>‹#›</a:t>
            </a:fld>
            <a:endParaRPr lang="en-GB" dirty="0"/>
          </a:p>
        </p:txBody>
      </p:sp>
    </p:spTree>
    <p:extLst>
      <p:ext uri="{BB962C8B-B14F-4D97-AF65-F5344CB8AC3E}">
        <p14:creationId xmlns:p14="http://schemas.microsoft.com/office/powerpoint/2010/main" val="26296324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442BCBD-2BD2-4E2C-9704-CE3BA5C7E2B4}" type="datetimeFigureOut">
              <a:rPr lang="en-GB" smtClean="0"/>
              <a:t>16/10/2025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038FD00-9209-4C18-9520-14BF3BF2E18E}" type="slidenum">
              <a:rPr lang="en-GB" smtClean="0"/>
              <a:t>‹#›</a:t>
            </a:fld>
            <a:endParaRPr lang="en-GB" dirty="0"/>
          </a:p>
        </p:txBody>
      </p:sp>
    </p:spTree>
    <p:extLst>
      <p:ext uri="{BB962C8B-B14F-4D97-AF65-F5344CB8AC3E}">
        <p14:creationId xmlns:p14="http://schemas.microsoft.com/office/powerpoint/2010/main" val="25027082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442BCBD-2BD2-4E2C-9704-CE3BA5C7E2B4}" type="datetimeFigureOut">
              <a:rPr lang="en-GB" smtClean="0"/>
              <a:t>16/10/2025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038FD00-9209-4C18-9520-14BF3BF2E18E}" type="slidenum">
              <a:rPr lang="en-GB" smtClean="0"/>
              <a:t>‹#›</a:t>
            </a:fld>
            <a:endParaRPr lang="en-GB" dirty="0"/>
          </a:p>
        </p:txBody>
      </p:sp>
    </p:spTree>
    <p:extLst>
      <p:ext uri="{BB962C8B-B14F-4D97-AF65-F5344CB8AC3E}">
        <p14:creationId xmlns:p14="http://schemas.microsoft.com/office/powerpoint/2010/main" val="3427781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442BCBD-2BD2-4E2C-9704-CE3BA5C7E2B4}" type="datetimeFigureOut">
              <a:rPr lang="en-GB" smtClean="0"/>
              <a:t>16/10/2025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038FD00-9209-4C18-9520-14BF3BF2E18E}" type="slidenum">
              <a:rPr lang="en-GB" smtClean="0"/>
              <a:t>‹#›</a:t>
            </a:fld>
            <a:endParaRPr lang="en-GB" dirty="0"/>
          </a:p>
        </p:txBody>
      </p:sp>
    </p:spTree>
    <p:extLst>
      <p:ext uri="{BB962C8B-B14F-4D97-AF65-F5344CB8AC3E}">
        <p14:creationId xmlns:p14="http://schemas.microsoft.com/office/powerpoint/2010/main" val="38847372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42BCBD-2BD2-4E2C-9704-CE3BA5C7E2B4}" type="datetimeFigureOut">
              <a:rPr lang="en-GB" smtClean="0"/>
              <a:t>16/10/2025</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38FD00-9209-4C18-9520-14BF3BF2E18E}" type="slidenum">
              <a:rPr lang="en-GB" smtClean="0"/>
              <a:t>‹#›</a:t>
            </a:fld>
            <a:endParaRPr lang="en-GB" dirty="0"/>
          </a:p>
        </p:txBody>
      </p:sp>
    </p:spTree>
    <p:extLst>
      <p:ext uri="{BB962C8B-B14F-4D97-AF65-F5344CB8AC3E}">
        <p14:creationId xmlns:p14="http://schemas.microsoft.com/office/powerpoint/2010/main" val="6376710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tmp"/><Relationship Id="rId5" Type="http://schemas.openxmlformats.org/officeDocument/2006/relationships/image" Target="../media/image10.tmp"/><Relationship Id="rId4" Type="http://schemas.openxmlformats.org/officeDocument/2006/relationships/image" Target="../media/image9.tmp"/></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4.tmp"/><Relationship Id="rId4" Type="http://schemas.openxmlformats.org/officeDocument/2006/relationships/image" Target="../media/image13.tmp"/></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tmp"/></Relationships>
</file>

<file path=ppt/slides/_rels/slide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6.tmp"/><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7.tmp"/><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8.tmp"/><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2.tmp"/><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3.tmp"/><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4.tmp"/><Relationship Id="rId2" Type="http://schemas.openxmlformats.org/officeDocument/2006/relationships/hyperlink" Target="https://www.littlewandlelettersandsounds.org.uk/resources/for-parents/" TargetMode="External"/><Relationship Id="rId1" Type="http://schemas.openxmlformats.org/officeDocument/2006/relationships/slideLayout" Target="../slideLayouts/slideLayout2.xml"/><Relationship Id="rId4" Type="http://schemas.openxmlformats.org/officeDocument/2006/relationships/hyperlink" Target="https://www.hallgreenprimary.co.uk/page/?title=Helpful+Videos+%26amp;+Useful+Files&amp;pid=103" TargetMode="External"/></Relationships>
</file>

<file path=ppt/slides/_rels/slide21.xml.rels><?xml version="1.0" encoding="UTF-8" standalone="yes"?>
<Relationships xmlns="http://schemas.openxmlformats.org/package/2006/relationships"><Relationship Id="rId8" Type="http://schemas.openxmlformats.org/officeDocument/2006/relationships/hyperlink" Target="https://www.youtube.com/watch?v=5dmzaj6DPEg" TargetMode="External"/><Relationship Id="rId13" Type="http://schemas.openxmlformats.org/officeDocument/2006/relationships/hyperlink" Target="https://www.youtube.com/watch?v=4Hca42WFts8" TargetMode="External"/><Relationship Id="rId3" Type="http://schemas.openxmlformats.org/officeDocument/2006/relationships/hyperlink" Target="https://www.youtube.com/watch?v=sFUMIZ0hs4c" TargetMode="External"/><Relationship Id="rId7" Type="http://schemas.openxmlformats.org/officeDocument/2006/relationships/hyperlink" Target="https://www.youtube.com/watch?v=vNNtqiGcqA8" TargetMode="External"/><Relationship Id="rId12" Type="http://schemas.openxmlformats.org/officeDocument/2006/relationships/hyperlink" Target="https://www.youtube.com/watch?v=KwTj19DUfiA" TargetMode="External"/><Relationship Id="rId2" Type="http://schemas.openxmlformats.org/officeDocument/2006/relationships/hyperlink" Target="https://www.youtube.com/watch?v=AhaNtxumgOs" TargetMode="External"/><Relationship Id="rId1" Type="http://schemas.openxmlformats.org/officeDocument/2006/relationships/slideLayout" Target="../slideLayouts/slideLayout4.xml"/><Relationship Id="rId6" Type="http://schemas.openxmlformats.org/officeDocument/2006/relationships/hyperlink" Target="https://www.youtube.com/watch?v=k4i7NGKBVsU&amp;t=1s" TargetMode="External"/><Relationship Id="rId11" Type="http://schemas.openxmlformats.org/officeDocument/2006/relationships/hyperlink" Target="https://www.youtube.com/watch?v=7415-cVMcN8" TargetMode="External"/><Relationship Id="rId5" Type="http://schemas.openxmlformats.org/officeDocument/2006/relationships/hyperlink" Target="https://www.youtube.com/watch?v=jpfbqTal660" TargetMode="External"/><Relationship Id="rId10" Type="http://schemas.openxmlformats.org/officeDocument/2006/relationships/hyperlink" Target="https://www.youtube.com/watch?v=mTDIJynrNmE" TargetMode="External"/><Relationship Id="rId4" Type="http://schemas.openxmlformats.org/officeDocument/2006/relationships/hyperlink" Target="https://www.youtube.com/watch?v=98n63jCwDBI" TargetMode="External"/><Relationship Id="rId9" Type="http://schemas.openxmlformats.org/officeDocument/2006/relationships/hyperlink" Target="https://www.youtube.com/watch?v=mF5nsKiv8qA"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36.tmp"/><Relationship Id="rId2" Type="http://schemas.openxmlformats.org/officeDocument/2006/relationships/image" Target="../media/image35.tmp"/><Relationship Id="rId1" Type="http://schemas.openxmlformats.org/officeDocument/2006/relationships/slideLayout" Target="../slideLayouts/slideLayout2.xml"/><Relationship Id="rId4" Type="http://schemas.openxmlformats.org/officeDocument/2006/relationships/image" Target="../media/image37.tmp"/></Relationships>
</file>

<file path=ppt/slides/_rels/slide2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hyperlink" Target="http://www.phonicsplay.co.uk/" TargetMode="External"/><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39.jpe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mailto:year1@hallgreenprimary.co.uk" TargetMode="External"/><Relationship Id="rId1" Type="http://schemas.openxmlformats.org/officeDocument/2006/relationships/slideLayout" Target="../slideLayouts/slideLayout2.xml"/><Relationship Id="rId4" Type="http://schemas.openxmlformats.org/officeDocument/2006/relationships/image" Target="../media/image4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3">
            <a:extLst>
              <a:ext uri="{28A0092B-C50C-407E-A947-70E740481C1C}">
                <a14:useLocalDpi xmlns:a14="http://schemas.microsoft.com/office/drawing/2010/main" val="0"/>
              </a:ext>
            </a:extLst>
          </a:blip>
          <a:srcRect/>
          <a:stretch>
            <a:fillRect/>
          </a:stretch>
        </p:blipFill>
        <p:spPr bwMode="auto">
          <a:xfrm>
            <a:off x="136697" y="3789040"/>
            <a:ext cx="8892480" cy="1296144"/>
          </a:xfrm>
          <a:prstGeom prst="rect">
            <a:avLst/>
          </a:prstGeom>
          <a:noFill/>
        </p:spPr>
      </p:pic>
      <p:sp>
        <p:nvSpPr>
          <p:cNvPr id="2" name="Title 1"/>
          <p:cNvSpPr>
            <a:spLocks noGrp="1"/>
          </p:cNvSpPr>
          <p:nvPr>
            <p:ph type="ctrTitle"/>
          </p:nvPr>
        </p:nvSpPr>
        <p:spPr>
          <a:xfrm>
            <a:off x="811560" y="3141522"/>
            <a:ext cx="7772400" cy="3311813"/>
          </a:xfrm>
        </p:spPr>
        <p:txBody>
          <a:bodyPr>
            <a:normAutofit/>
          </a:bodyPr>
          <a:lstStyle/>
          <a:p>
            <a:r>
              <a:rPr lang="en-GB" b="1" i="1" dirty="0">
                <a:effectLst>
                  <a:outerShdw dist="25400" dir="2700000" sx="0" sy="0">
                    <a:srgbClr val="000000">
                      <a:alpha val="50000"/>
                    </a:srgbClr>
                  </a:outerShdw>
                </a:effectLst>
              </a:rPr>
              <a:t> </a:t>
            </a:r>
            <a:r>
              <a:rPr lang="en-GB" dirty="0"/>
              <a:t/>
            </a:r>
            <a:br>
              <a:rPr lang="en-GB" dirty="0"/>
            </a:br>
            <a:r>
              <a:rPr lang="en-GB" b="1" i="1" dirty="0">
                <a:effectLst>
                  <a:outerShdw dist="25400" dir="2700000" sx="0" sy="0">
                    <a:srgbClr val="000000">
                      <a:alpha val="50000"/>
                    </a:srgbClr>
                  </a:outerShdw>
                </a:effectLst>
              </a:rPr>
              <a:t>                                                     </a:t>
            </a:r>
            <a:r>
              <a:rPr lang="en-GB" b="1" i="1" dirty="0">
                <a:latin typeface="Kinetic Letters" pitchFamily="50" charset="0"/>
              </a:rPr>
              <a:t>YOUR CHANCE TO SHINE</a:t>
            </a:r>
            <a:r>
              <a:rPr lang="en-GB" dirty="0">
                <a:latin typeface="Kinetic Letters" pitchFamily="50" charset="0"/>
              </a:rPr>
              <a:t> </a:t>
            </a:r>
            <a:r>
              <a:rPr lang="en-GB" dirty="0" smtClean="0">
                <a:latin typeface="Kinetic Letters" pitchFamily="50" charset="0"/>
              </a:rPr>
              <a:t/>
            </a:r>
            <a:br>
              <a:rPr lang="en-GB" dirty="0" smtClean="0">
                <a:latin typeface="Kinetic Letters" pitchFamily="50" charset="0"/>
              </a:rPr>
            </a:br>
            <a:r>
              <a:rPr lang="en-GB" sz="2800" dirty="0" smtClean="0">
                <a:latin typeface="Kinetic Letters" pitchFamily="50" charset="0"/>
              </a:rPr>
              <a:t>Y1 Curriculum Meeting 14. 10. 25</a:t>
            </a:r>
            <a:endParaRPr lang="en-GB" sz="2800" dirty="0">
              <a:latin typeface="Kinetic Letters" pitchFamily="50" charset="0"/>
            </a:endParaRPr>
          </a:p>
        </p:txBody>
      </p:sp>
      <p:sp>
        <p:nvSpPr>
          <p:cNvPr id="3" name="Subtitle 2"/>
          <p:cNvSpPr>
            <a:spLocks noGrp="1"/>
          </p:cNvSpPr>
          <p:nvPr>
            <p:ph type="subTitle" idx="1"/>
          </p:nvPr>
        </p:nvSpPr>
        <p:spPr>
          <a:xfrm>
            <a:off x="1054545" y="404664"/>
            <a:ext cx="7056784" cy="2171177"/>
          </a:xfrm>
        </p:spPr>
        <p:txBody>
          <a:bodyPr>
            <a:normAutofit/>
          </a:bodyPr>
          <a:lstStyle/>
          <a:p>
            <a:r>
              <a:rPr lang="en-GB" sz="5400" dirty="0" smtClean="0">
                <a:solidFill>
                  <a:schemeClr val="tx1"/>
                </a:solidFill>
                <a:latin typeface="Kinetic Letters" pitchFamily="50" charset="0"/>
              </a:rPr>
              <a:t>Welcome to</a:t>
            </a:r>
          </a:p>
          <a:p>
            <a:r>
              <a:rPr lang="en-GB" sz="5400" b="1" dirty="0" smtClean="0">
                <a:solidFill>
                  <a:srgbClr val="00B050"/>
                </a:solidFill>
                <a:latin typeface="Kinetic Letters" pitchFamily="50" charset="0"/>
              </a:rPr>
              <a:t>Hall Green Primary School</a:t>
            </a:r>
            <a:endParaRPr lang="en-GB" sz="5400" b="1" dirty="0">
              <a:solidFill>
                <a:srgbClr val="00B050"/>
              </a:solidFill>
              <a:latin typeface="Kinetic Letters" pitchFamily="50" charset="0"/>
            </a:endParaRPr>
          </a:p>
        </p:txBody>
      </p:sp>
      <p:pic>
        <p:nvPicPr>
          <p:cNvPr id="1026" name="Picture 2" descr="C:\Users\rr\Pictures\school logo.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07903" y="2420888"/>
            <a:ext cx="1750067" cy="1750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867725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9353" y="116632"/>
            <a:ext cx="7588878" cy="1570186"/>
          </a:xfrm>
        </p:spPr>
        <p:txBody>
          <a:bodyPr>
            <a:normAutofit/>
          </a:bodyPr>
          <a:lstStyle/>
          <a:p>
            <a:r>
              <a:rPr lang="en-GB" b="1" dirty="0" smtClean="0">
                <a:solidFill>
                  <a:srgbClr val="00B050"/>
                </a:solidFill>
              </a:rPr>
              <a:t>School Leadership</a:t>
            </a:r>
            <a:endParaRPr lang="en-GB" b="1" dirty="0">
              <a:solidFill>
                <a:srgbClr val="00B050"/>
              </a:solidFill>
            </a:endParaRPr>
          </a:p>
        </p:txBody>
      </p:sp>
      <p:sp>
        <p:nvSpPr>
          <p:cNvPr id="7" name="TextBox 6"/>
          <p:cNvSpPr txBox="1"/>
          <p:nvPr/>
        </p:nvSpPr>
        <p:spPr>
          <a:xfrm>
            <a:off x="2771800" y="4037893"/>
            <a:ext cx="3096344" cy="2062103"/>
          </a:xfrm>
          <a:prstGeom prst="rect">
            <a:avLst/>
          </a:prstGeom>
          <a:noFill/>
        </p:spPr>
        <p:txBody>
          <a:bodyPr wrap="square" rtlCol="0">
            <a:spAutoFit/>
          </a:bodyPr>
          <a:lstStyle/>
          <a:p>
            <a:pPr algn="ctr"/>
            <a:r>
              <a:rPr lang="en-GB" sz="3200" b="1" u="sng" dirty="0" smtClean="0">
                <a:latin typeface="Kinetic Letters" pitchFamily="50" charset="0"/>
              </a:rPr>
              <a:t>Mrs MacDiarmid</a:t>
            </a:r>
          </a:p>
          <a:p>
            <a:pPr algn="ctr"/>
            <a:r>
              <a:rPr lang="en-GB" sz="3200" dirty="0" smtClean="0">
                <a:latin typeface="Kinetic Letters" pitchFamily="50" charset="0"/>
              </a:rPr>
              <a:t>Deputy Head &amp;</a:t>
            </a:r>
          </a:p>
          <a:p>
            <a:pPr algn="ctr"/>
            <a:r>
              <a:rPr lang="en-GB" sz="3200" dirty="0" smtClean="0">
                <a:latin typeface="Kinetic Letters" pitchFamily="50" charset="0"/>
              </a:rPr>
              <a:t>Deputy Safeguarding</a:t>
            </a:r>
          </a:p>
          <a:p>
            <a:pPr algn="ctr"/>
            <a:r>
              <a:rPr lang="en-GB" sz="3200" dirty="0" smtClean="0">
                <a:latin typeface="Kinetic Letters" pitchFamily="50" charset="0"/>
              </a:rPr>
              <a:t>Lead</a:t>
            </a:r>
          </a:p>
        </p:txBody>
      </p:sp>
      <p:sp>
        <p:nvSpPr>
          <p:cNvPr id="8" name="Rectangle 7"/>
          <p:cNvSpPr/>
          <p:nvPr/>
        </p:nvSpPr>
        <p:spPr>
          <a:xfrm>
            <a:off x="436162" y="4026525"/>
            <a:ext cx="2051614" cy="1938992"/>
          </a:xfrm>
          <a:prstGeom prst="rect">
            <a:avLst/>
          </a:prstGeom>
        </p:spPr>
        <p:txBody>
          <a:bodyPr wrap="square">
            <a:spAutoFit/>
          </a:bodyPr>
          <a:lstStyle/>
          <a:p>
            <a:pPr lvl="0" algn="ctr"/>
            <a:r>
              <a:rPr lang="en-GB" sz="3000" b="1" u="sng" dirty="0" smtClean="0">
                <a:solidFill>
                  <a:prstClr val="black"/>
                </a:solidFill>
                <a:latin typeface="Kinetic Letters" pitchFamily="50" charset="0"/>
              </a:rPr>
              <a:t>Mrs Gilbert</a:t>
            </a:r>
          </a:p>
          <a:p>
            <a:pPr lvl="0" algn="ctr"/>
            <a:r>
              <a:rPr lang="en-GB" sz="3000" dirty="0" smtClean="0">
                <a:solidFill>
                  <a:prstClr val="black"/>
                </a:solidFill>
                <a:latin typeface="Kinetic Letters" pitchFamily="50" charset="0"/>
              </a:rPr>
              <a:t>Head Teacher &amp;</a:t>
            </a:r>
          </a:p>
          <a:p>
            <a:pPr lvl="0" algn="ctr"/>
            <a:r>
              <a:rPr lang="en-GB" sz="3000" dirty="0" smtClean="0">
                <a:solidFill>
                  <a:prstClr val="black"/>
                </a:solidFill>
                <a:latin typeface="Kinetic Letters" pitchFamily="50" charset="0"/>
              </a:rPr>
              <a:t>Safeguarding Lead</a:t>
            </a:r>
            <a:endParaRPr lang="en-GB" sz="3000" dirty="0">
              <a:solidFill>
                <a:prstClr val="black"/>
              </a:solidFill>
              <a:latin typeface="Kinetic Letters" pitchFamily="50" charset="0"/>
            </a:endParaRPr>
          </a:p>
        </p:txBody>
      </p:sp>
      <p:pic>
        <p:nvPicPr>
          <p:cNvPr id="9" name="Picture 2" descr="C:\Users\rr\Pictures\school 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98285" y="404664"/>
            <a:ext cx="1136843" cy="113684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6012160" y="4049261"/>
            <a:ext cx="2664296" cy="2062103"/>
          </a:xfrm>
          <a:prstGeom prst="rect">
            <a:avLst/>
          </a:prstGeom>
          <a:noFill/>
        </p:spPr>
        <p:txBody>
          <a:bodyPr wrap="square" rtlCol="0">
            <a:spAutoFit/>
          </a:bodyPr>
          <a:lstStyle/>
          <a:p>
            <a:pPr algn="ctr"/>
            <a:r>
              <a:rPr lang="en-GB" sz="3200" b="1" u="sng" dirty="0" smtClean="0">
                <a:latin typeface="Kinetic Letters" pitchFamily="50" charset="0"/>
              </a:rPr>
              <a:t>Miss Shipley</a:t>
            </a:r>
          </a:p>
          <a:p>
            <a:pPr algn="ctr"/>
            <a:r>
              <a:rPr lang="en-GB" sz="3200" dirty="0" smtClean="0">
                <a:latin typeface="Kinetic Letters" pitchFamily="50" charset="0"/>
              </a:rPr>
              <a:t>Deputy Safeguarding Lead &amp; Attendance Officer</a:t>
            </a:r>
            <a:endParaRPr lang="en-GB" sz="3200" dirty="0">
              <a:latin typeface="Kinetic Letters" pitchFamily="50" charset="0"/>
            </a:endParaRPr>
          </a:p>
        </p:txBody>
      </p:sp>
      <p:pic>
        <p:nvPicPr>
          <p:cNvPr id="12" name="Picture 2" descr="C:\Users\rr\Pictures\school 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9500" y="404663"/>
            <a:ext cx="1136843" cy="113684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0600" y="1642165"/>
            <a:ext cx="1585911" cy="22621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5218" y="1708867"/>
            <a:ext cx="1692557" cy="21761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descr="https://www.hallgreenprimary.co.uk/_site/data/files/images/staff/35052C1A57F40DE83D2D8DBCA6972E2B.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40622" y="1810337"/>
            <a:ext cx="1477136" cy="21203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26370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15816" y="209234"/>
            <a:ext cx="5291585" cy="580926"/>
          </a:xfrm>
        </p:spPr>
        <p:txBody>
          <a:bodyPr>
            <a:noAutofit/>
          </a:bodyPr>
          <a:lstStyle/>
          <a:p>
            <a:r>
              <a:rPr lang="en-GB" sz="6000" b="1" dirty="0" smtClean="0">
                <a:solidFill>
                  <a:srgbClr val="00B050"/>
                </a:solidFill>
                <a:latin typeface="Kinetic Letters" pitchFamily="50" charset="0"/>
              </a:rPr>
              <a:t>Y1 Teaching Staff</a:t>
            </a:r>
            <a:endParaRPr lang="en-GB" sz="6000" b="1" dirty="0">
              <a:solidFill>
                <a:srgbClr val="00B050"/>
              </a:solidFill>
              <a:latin typeface="Kinetic Letters" pitchFamily="50" charset="0"/>
            </a:endParaRPr>
          </a:p>
        </p:txBody>
      </p:sp>
      <p:sp>
        <p:nvSpPr>
          <p:cNvPr id="3" name="Content Placeholder 2"/>
          <p:cNvSpPr>
            <a:spLocks noGrp="1"/>
          </p:cNvSpPr>
          <p:nvPr>
            <p:ph idx="1"/>
          </p:nvPr>
        </p:nvSpPr>
        <p:spPr>
          <a:xfrm>
            <a:off x="323528" y="790160"/>
            <a:ext cx="8568952" cy="5663175"/>
          </a:xfrm>
        </p:spPr>
        <p:txBody>
          <a:bodyPr>
            <a:normAutofit fontScale="92500" lnSpcReduction="20000"/>
          </a:bodyPr>
          <a:lstStyle/>
          <a:p>
            <a:pPr marL="0" indent="0">
              <a:buNone/>
            </a:pPr>
            <a:r>
              <a:rPr lang="en-GB" sz="3900" dirty="0" smtClean="0">
                <a:latin typeface="Kinetic Letters" pitchFamily="50" charset="0"/>
              </a:rPr>
              <a:t>The children are in two registration classes:</a:t>
            </a:r>
          </a:p>
          <a:p>
            <a:endParaRPr lang="en-GB" sz="3900" dirty="0">
              <a:latin typeface="Kinetic Letters" pitchFamily="50" charset="0"/>
            </a:endParaRPr>
          </a:p>
          <a:p>
            <a:endParaRPr lang="en-GB" sz="3900" dirty="0" smtClean="0">
              <a:latin typeface="Kinetic Letters" pitchFamily="50" charset="0"/>
            </a:endParaRPr>
          </a:p>
          <a:p>
            <a:endParaRPr lang="en-GB" sz="3900" dirty="0" smtClean="0">
              <a:latin typeface="Kinetic Letters" pitchFamily="50" charset="0"/>
            </a:endParaRPr>
          </a:p>
          <a:p>
            <a:endParaRPr lang="en-GB" sz="3900" dirty="0" smtClean="0">
              <a:latin typeface="Kinetic Letters" pitchFamily="50" charset="0"/>
            </a:endParaRPr>
          </a:p>
          <a:p>
            <a:pPr marL="0" indent="0">
              <a:buNone/>
            </a:pPr>
            <a:r>
              <a:rPr lang="en-GB" sz="3900" dirty="0" smtClean="0">
                <a:latin typeface="Kinetic Letters" pitchFamily="50" charset="0"/>
              </a:rPr>
              <a:t>  </a:t>
            </a:r>
          </a:p>
          <a:p>
            <a:endParaRPr lang="en-GB" sz="3900" dirty="0" smtClean="0">
              <a:latin typeface="Kinetic Letters" pitchFamily="50" charset="0"/>
            </a:endParaRPr>
          </a:p>
          <a:p>
            <a:pPr marL="0" indent="0">
              <a:buNone/>
            </a:pPr>
            <a:endParaRPr lang="en-GB" sz="3900" dirty="0" smtClean="0">
              <a:latin typeface="Kinetic Letters" pitchFamily="50" charset="0"/>
            </a:endParaRPr>
          </a:p>
          <a:p>
            <a:pPr marL="0" indent="0">
              <a:buNone/>
            </a:pPr>
            <a:r>
              <a:rPr lang="en-GB" sz="3000" b="1" dirty="0" smtClean="0">
                <a:solidFill>
                  <a:srgbClr val="00B050"/>
                </a:solidFill>
                <a:latin typeface="Kinetic Letters" pitchFamily="50" charset="0"/>
              </a:rPr>
              <a:t>Mrs Dicken (Mon- Thurs) </a:t>
            </a:r>
            <a:r>
              <a:rPr lang="en-GB" sz="3000" dirty="0" smtClean="0">
                <a:latin typeface="Kinetic Letters" pitchFamily="50" charset="0"/>
              </a:rPr>
              <a:t>is also in the Year 1 and Year 2</a:t>
            </a:r>
          </a:p>
          <a:p>
            <a:pPr marL="0" indent="0">
              <a:buNone/>
            </a:pPr>
            <a:r>
              <a:rPr lang="en-GB" sz="3000" dirty="0" smtClean="0">
                <a:latin typeface="Kinetic Letters" pitchFamily="50" charset="0"/>
              </a:rPr>
              <a:t>teaching team for phonics, teaching cover and interventions.</a:t>
            </a:r>
          </a:p>
          <a:p>
            <a:endParaRPr lang="en-GB" sz="3000" dirty="0" smtClean="0"/>
          </a:p>
          <a:p>
            <a:endParaRPr lang="en-GB" dirty="0" smtClean="0"/>
          </a:p>
          <a:p>
            <a:endParaRPr lang="en-GB" sz="1400" dirty="0" smtClean="0"/>
          </a:p>
          <a:p>
            <a:pPr marL="0" indent="0">
              <a:buNone/>
            </a:pPr>
            <a:endParaRPr lang="en-GB" dirty="0"/>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91574" y="499697"/>
            <a:ext cx="832871" cy="8328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10668" t="16233" r="7035"/>
          <a:stretch/>
        </p:blipFill>
        <p:spPr>
          <a:xfrm>
            <a:off x="6896115" y="4882027"/>
            <a:ext cx="1008112" cy="1368152"/>
          </a:xfrm>
          <a:prstGeom prst="rect">
            <a:avLst/>
          </a:prstGeom>
        </p:spPr>
      </p:pic>
      <p:graphicFrame>
        <p:nvGraphicFramePr>
          <p:cNvPr id="10" name="Table 9"/>
          <p:cNvGraphicFramePr>
            <a:graphicFrameLocks noGrp="1"/>
          </p:cNvGraphicFramePr>
          <p:nvPr>
            <p:extLst/>
          </p:nvPr>
        </p:nvGraphicFramePr>
        <p:xfrm>
          <a:off x="343523" y="1356551"/>
          <a:ext cx="8280922" cy="4023360"/>
        </p:xfrm>
        <a:graphic>
          <a:graphicData uri="http://schemas.openxmlformats.org/drawingml/2006/table">
            <a:tbl>
              <a:tblPr firstRow="1" bandRow="1">
                <a:tableStyleId>{5C22544A-7EE6-4342-B048-85BDC9FD1C3A}</a:tableStyleId>
              </a:tblPr>
              <a:tblGrid>
                <a:gridCol w="2932333">
                  <a:extLst>
                    <a:ext uri="{9D8B030D-6E8A-4147-A177-3AD203B41FA5}">
                      <a16:colId xmlns:a16="http://schemas.microsoft.com/office/drawing/2014/main" val="1886278239"/>
                    </a:ext>
                  </a:extLst>
                </a:gridCol>
                <a:gridCol w="5348589">
                  <a:extLst>
                    <a:ext uri="{9D8B030D-6E8A-4147-A177-3AD203B41FA5}">
                      <a16:colId xmlns:a16="http://schemas.microsoft.com/office/drawing/2014/main" val="704744373"/>
                    </a:ext>
                  </a:extLst>
                </a:gridCol>
              </a:tblGrid>
              <a:tr h="2896096">
                <a:tc>
                  <a:txBody>
                    <a:bodyPr/>
                    <a:lstStyle/>
                    <a:p>
                      <a:r>
                        <a:rPr lang="en-GB" dirty="0" smtClean="0"/>
                        <a:t>M</a:t>
                      </a:r>
                    </a:p>
                    <a:p>
                      <a:endParaRPr lang="en-GB" dirty="0" smtClean="0">
                        <a:solidFill>
                          <a:schemeClr val="tx1"/>
                        </a:solidFill>
                      </a:endParaRPr>
                    </a:p>
                    <a:p>
                      <a:endParaRPr lang="en-GB" dirty="0" smtClean="0">
                        <a:solidFill>
                          <a:schemeClr val="tx1"/>
                        </a:solidFill>
                      </a:endParaRPr>
                    </a:p>
                    <a:p>
                      <a:endParaRPr lang="en-GB" dirty="0" smtClean="0">
                        <a:solidFill>
                          <a:schemeClr val="tx1"/>
                        </a:solidFill>
                      </a:endParaRPr>
                    </a:p>
                    <a:p>
                      <a:endParaRPr lang="en-GB" dirty="0" smtClean="0">
                        <a:solidFill>
                          <a:schemeClr val="tx1"/>
                        </a:solidFill>
                      </a:endParaRPr>
                    </a:p>
                    <a:p>
                      <a:endParaRPr lang="en-GB" dirty="0" smtClean="0">
                        <a:solidFill>
                          <a:schemeClr val="tx1"/>
                        </a:solidFill>
                      </a:endParaRPr>
                    </a:p>
                    <a:p>
                      <a:endParaRPr lang="en-GB" sz="1800" b="1" dirty="0" smtClean="0">
                        <a:solidFill>
                          <a:srgbClr val="00B050"/>
                        </a:solidFill>
                        <a:latin typeface="Kinetic Letters" pitchFamily="50" charset="0"/>
                      </a:endParaRPr>
                    </a:p>
                    <a:p>
                      <a:r>
                        <a:rPr lang="en-GB" sz="3600" b="1" dirty="0" smtClean="0">
                          <a:solidFill>
                            <a:srgbClr val="00B050"/>
                          </a:solidFill>
                          <a:latin typeface="Kinetic Letters" pitchFamily="50" charset="0"/>
                        </a:rPr>
                        <a:t>Miss Evans </a:t>
                      </a:r>
                      <a:r>
                        <a:rPr lang="en-GB" sz="3600" dirty="0" smtClean="0">
                          <a:latin typeface="Kinetic Letters" pitchFamily="50" charset="0"/>
                        </a:rPr>
                        <a:t>1E</a:t>
                      </a:r>
                      <a:r>
                        <a:rPr lang="en-GB" sz="1800" dirty="0" smtClean="0">
                          <a:latin typeface="Kinetic Letters" pitchFamily="50" charset="0"/>
                        </a:rPr>
                        <a:t>) </a:t>
                      </a:r>
                      <a:endParaRPr lang="en-GB"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3200" dirty="0" smtClean="0">
                          <a:solidFill>
                            <a:srgbClr val="00B050"/>
                          </a:solidFill>
                          <a:latin typeface="Kinetic Letters" pitchFamily="50" charset="0"/>
                        </a:rPr>
                        <a:t>Mrs</a:t>
                      </a:r>
                      <a:r>
                        <a:rPr lang="en-GB" sz="3200" baseline="0" dirty="0" smtClean="0">
                          <a:solidFill>
                            <a:srgbClr val="00B050"/>
                          </a:solidFill>
                          <a:latin typeface="Kinetic Letters" pitchFamily="50" charset="0"/>
                        </a:rPr>
                        <a:t> Pratt </a:t>
                      </a:r>
                      <a:r>
                        <a:rPr lang="en-GB" sz="1600" baseline="0" dirty="0" smtClean="0">
                          <a:solidFill>
                            <a:srgbClr val="00B050"/>
                          </a:solidFill>
                          <a:latin typeface="Kinetic Letters" pitchFamily="50" charset="0"/>
                        </a:rPr>
                        <a:t>(Mon, Tues)  </a:t>
                      </a:r>
                      <a:r>
                        <a:rPr lang="en-GB" sz="3200" baseline="0" dirty="0" smtClean="0">
                          <a:solidFill>
                            <a:srgbClr val="00B050"/>
                          </a:solidFill>
                          <a:latin typeface="Kinetic Letters" pitchFamily="50" charset="0"/>
                        </a:rPr>
                        <a:t>Mrs Gorton </a:t>
                      </a:r>
                      <a:r>
                        <a:rPr lang="en-GB" sz="2000" baseline="0" dirty="0" smtClean="0">
                          <a:solidFill>
                            <a:srgbClr val="00B050"/>
                          </a:solidFill>
                          <a:latin typeface="Kinetic Letters" pitchFamily="50" charset="0"/>
                        </a:rPr>
                        <a:t>(Wed, Thurs, Fri)</a:t>
                      </a:r>
                      <a:r>
                        <a:rPr lang="en-GB" sz="3200" baseline="0" dirty="0" smtClean="0">
                          <a:solidFill>
                            <a:srgbClr val="00B050"/>
                          </a:solidFill>
                          <a:latin typeface="Kinetic Letters" pitchFamily="50" charset="0"/>
                        </a:rPr>
                        <a:t> </a:t>
                      </a:r>
                      <a:r>
                        <a:rPr lang="en-GB" sz="3200" dirty="0" smtClean="0">
                          <a:latin typeface="Kinetic Letters" pitchFamily="50" charset="0"/>
                        </a:rPr>
                        <a:t>r/Mrs </a:t>
                      </a:r>
                      <a:r>
                        <a:rPr lang="en-GB" sz="1800" dirty="0" smtClean="0">
                          <a:latin typeface="Kinetic Letters" pitchFamily="50" charset="0"/>
                        </a:rPr>
                        <a:t>Pratt (1GP)</a:t>
                      </a:r>
                    </a:p>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47000990"/>
                  </a:ext>
                </a:extLst>
              </a:tr>
            </a:tbl>
          </a:graphicData>
        </a:graphic>
      </p:graphicFrame>
      <p:pic>
        <p:nvPicPr>
          <p:cNvPr id="8" name="Picture 7"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36096" y="1525929"/>
            <a:ext cx="1683205" cy="1870765"/>
          </a:xfrm>
          <a:prstGeom prst="rect">
            <a:avLst/>
          </a:prstGeom>
        </p:spPr>
      </p:pic>
      <p:pic>
        <p:nvPicPr>
          <p:cNvPr id="7" name="Picture 6"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9592" y="1498361"/>
            <a:ext cx="1537159" cy="1725932"/>
          </a:xfrm>
          <a:prstGeom prst="rect">
            <a:avLst/>
          </a:prstGeom>
        </p:spPr>
      </p:pic>
      <p:pic>
        <p:nvPicPr>
          <p:cNvPr id="12" name="Picture 11"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27635" y="1770277"/>
            <a:ext cx="1451515" cy="1526431"/>
          </a:xfrm>
          <a:prstGeom prst="rect">
            <a:avLst/>
          </a:prstGeom>
        </p:spPr>
      </p:pic>
    </p:spTree>
    <p:extLst>
      <p:ext uri="{BB962C8B-B14F-4D97-AF65-F5344CB8AC3E}">
        <p14:creationId xmlns:p14="http://schemas.microsoft.com/office/powerpoint/2010/main" val="109148923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1556792"/>
            <a:ext cx="8828102" cy="4968552"/>
          </a:xfrm>
        </p:spPr>
        <p:txBody>
          <a:bodyPr>
            <a:normAutofit/>
          </a:bodyPr>
          <a:lstStyle/>
          <a:p>
            <a:endParaRPr lang="en-GB" b="1" dirty="0" smtClean="0">
              <a:solidFill>
                <a:srgbClr val="00B050"/>
              </a:solidFill>
              <a:latin typeface="Kinetic Letters" pitchFamily="50" charset="0"/>
            </a:endParaRPr>
          </a:p>
          <a:p>
            <a:pPr marL="0" indent="0">
              <a:buNone/>
            </a:pPr>
            <a:r>
              <a:rPr lang="en-GB" sz="4000" b="1" dirty="0" smtClean="0">
                <a:solidFill>
                  <a:srgbClr val="00B050"/>
                </a:solidFill>
                <a:latin typeface="Kinetic Letters" pitchFamily="50" charset="0"/>
              </a:rPr>
              <a:t>Mrs </a:t>
            </a:r>
            <a:r>
              <a:rPr lang="en-GB" sz="4000" b="1" dirty="0" err="1">
                <a:solidFill>
                  <a:srgbClr val="00B050"/>
                </a:solidFill>
                <a:latin typeface="Kinetic Letters" pitchFamily="50" charset="0"/>
              </a:rPr>
              <a:t>Thear</a:t>
            </a:r>
            <a:r>
              <a:rPr lang="en-GB" sz="4000" b="1" dirty="0">
                <a:solidFill>
                  <a:srgbClr val="00B050"/>
                </a:solidFill>
                <a:latin typeface="Kinetic Letters" pitchFamily="50" charset="0"/>
              </a:rPr>
              <a:t>, </a:t>
            </a:r>
            <a:r>
              <a:rPr lang="en-GB" sz="4000" b="1" dirty="0" smtClean="0">
                <a:solidFill>
                  <a:srgbClr val="00B050"/>
                </a:solidFill>
                <a:latin typeface="Kinetic Letters" pitchFamily="50" charset="0"/>
              </a:rPr>
              <a:t>Mrs </a:t>
            </a:r>
            <a:r>
              <a:rPr lang="en-GB" sz="4000" b="1" dirty="0" err="1" smtClean="0">
                <a:solidFill>
                  <a:srgbClr val="00B050"/>
                </a:solidFill>
                <a:latin typeface="Kinetic Letters" pitchFamily="50" charset="0"/>
              </a:rPr>
              <a:t>Mclaren</a:t>
            </a:r>
            <a:r>
              <a:rPr lang="en-GB" sz="4000" b="1" dirty="0" smtClean="0">
                <a:solidFill>
                  <a:srgbClr val="00B050"/>
                </a:solidFill>
                <a:latin typeface="Kinetic Letters" pitchFamily="50" charset="0"/>
              </a:rPr>
              <a:t> </a:t>
            </a:r>
            <a:r>
              <a:rPr lang="en-GB" sz="4000" dirty="0" smtClean="0">
                <a:latin typeface="Kinetic Letters" pitchFamily="50" charset="0"/>
              </a:rPr>
              <a:t>support </a:t>
            </a:r>
            <a:r>
              <a:rPr lang="en-GB" sz="4000" dirty="0">
                <a:latin typeface="Kinetic Letters" pitchFamily="50" charset="0"/>
              </a:rPr>
              <a:t>learning in our </a:t>
            </a:r>
            <a:r>
              <a:rPr lang="en-GB" sz="4000" dirty="0" smtClean="0">
                <a:latin typeface="Kinetic Letters" pitchFamily="50" charset="0"/>
              </a:rPr>
              <a:t>team also</a:t>
            </a:r>
            <a:r>
              <a:rPr lang="en-GB" dirty="0" smtClean="0">
                <a:latin typeface="Kinetic Letters" pitchFamily="50" charset="0"/>
              </a:rPr>
              <a:t>.   </a:t>
            </a:r>
            <a:endParaRPr lang="en-GB" dirty="0">
              <a:latin typeface="Kinetic Letters" pitchFamily="50" charset="0"/>
            </a:endParaRPr>
          </a:p>
          <a:p>
            <a:endParaRPr lang="en-GB" dirty="0" smtClean="0">
              <a:latin typeface="Kinetic Letters" pitchFamily="50" charset="0"/>
            </a:endParaRPr>
          </a:p>
          <a:p>
            <a:endParaRPr lang="en-GB" dirty="0">
              <a:latin typeface="Kinetic Letters" pitchFamily="50" charset="0"/>
            </a:endParaRPr>
          </a:p>
          <a:p>
            <a:pPr marL="0" indent="0">
              <a:buNone/>
            </a:pPr>
            <a:endParaRPr lang="en-GB" b="1" dirty="0" smtClean="0">
              <a:solidFill>
                <a:srgbClr val="00B050"/>
              </a:solidFill>
              <a:latin typeface="Kinetic Letters" pitchFamily="50" charset="0"/>
            </a:endParaRPr>
          </a:p>
          <a:p>
            <a:pPr marL="0" indent="0">
              <a:buNone/>
            </a:pPr>
            <a:r>
              <a:rPr lang="en-GB" sz="3000" b="1" dirty="0" smtClean="0">
                <a:solidFill>
                  <a:srgbClr val="00B050"/>
                </a:solidFill>
                <a:latin typeface="Kinetic Letters" pitchFamily="50" charset="0"/>
              </a:rPr>
              <a:t>Miss </a:t>
            </a:r>
            <a:r>
              <a:rPr lang="en-GB" sz="3000" b="1" dirty="0" err="1" smtClean="0">
                <a:solidFill>
                  <a:srgbClr val="00B050"/>
                </a:solidFill>
                <a:latin typeface="Kinetic Letters" pitchFamily="50" charset="0"/>
              </a:rPr>
              <a:t>Blaney</a:t>
            </a:r>
            <a:r>
              <a:rPr lang="en-GB" sz="3000" b="1" dirty="0" smtClean="0">
                <a:solidFill>
                  <a:srgbClr val="00B050"/>
                </a:solidFill>
                <a:latin typeface="Kinetic Letters" pitchFamily="50" charset="0"/>
              </a:rPr>
              <a:t>, Mrs Whitehead, Mrs Banger, Mrs Broadbent &amp; Mrs </a:t>
            </a:r>
            <a:r>
              <a:rPr lang="en-GB" sz="3000" b="1" dirty="0" err="1" smtClean="0">
                <a:solidFill>
                  <a:srgbClr val="00B050"/>
                </a:solidFill>
                <a:latin typeface="Kinetic Letters" pitchFamily="50" charset="0"/>
              </a:rPr>
              <a:t>Nandra</a:t>
            </a:r>
            <a:r>
              <a:rPr lang="en-GB" sz="3000" b="1" dirty="0" smtClean="0">
                <a:solidFill>
                  <a:srgbClr val="00B050"/>
                </a:solidFill>
                <a:latin typeface="Kinetic Letters" pitchFamily="50" charset="0"/>
              </a:rPr>
              <a:t> </a:t>
            </a:r>
            <a:r>
              <a:rPr lang="en-GB" b="1" dirty="0" smtClean="0">
                <a:latin typeface="Kinetic Letters" pitchFamily="50" charset="0"/>
              </a:rPr>
              <a:t>support our Year 1 &amp; 2 teams with SEN help and in class. </a:t>
            </a:r>
          </a:p>
          <a:p>
            <a:pPr marL="0" indent="0">
              <a:buNone/>
            </a:pPr>
            <a:endParaRPr lang="en-GB" dirty="0"/>
          </a:p>
        </p:txBody>
      </p:sp>
      <p:sp>
        <p:nvSpPr>
          <p:cNvPr id="5" name="Rectangle 4"/>
          <p:cNvSpPr/>
          <p:nvPr/>
        </p:nvSpPr>
        <p:spPr>
          <a:xfrm>
            <a:off x="5292080" y="89972"/>
            <a:ext cx="2783180" cy="646331"/>
          </a:xfrm>
          <a:prstGeom prst="rect">
            <a:avLst/>
          </a:prstGeom>
        </p:spPr>
        <p:txBody>
          <a:bodyPr wrap="square">
            <a:spAutoFit/>
          </a:bodyPr>
          <a:lstStyle/>
          <a:p>
            <a:r>
              <a:rPr lang="en-GB" sz="3600" b="1" dirty="0">
                <a:solidFill>
                  <a:srgbClr val="00B050"/>
                </a:solidFill>
                <a:latin typeface="Kinetic Letters" pitchFamily="50" charset="0"/>
              </a:rPr>
              <a:t>Y1 </a:t>
            </a:r>
            <a:r>
              <a:rPr lang="en-GB" sz="3600" b="1" dirty="0" smtClean="0">
                <a:solidFill>
                  <a:srgbClr val="00B050"/>
                </a:solidFill>
                <a:latin typeface="Kinetic Letters" pitchFamily="50" charset="0"/>
              </a:rPr>
              <a:t>Support </a:t>
            </a:r>
            <a:r>
              <a:rPr lang="en-GB" sz="3600" b="1" dirty="0">
                <a:solidFill>
                  <a:srgbClr val="00B050"/>
                </a:solidFill>
                <a:latin typeface="Kinetic Letters" pitchFamily="50" charset="0"/>
              </a:rPr>
              <a:t>Staff</a:t>
            </a:r>
            <a:endParaRPr lang="en-GB" sz="3600" dirty="0"/>
          </a:p>
        </p:txBody>
      </p:sp>
      <p:pic>
        <p:nvPicPr>
          <p:cNvPr id="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02735" y="55340"/>
            <a:ext cx="832871" cy="8328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descr="Screen Clippi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1560" y="482611"/>
            <a:ext cx="1142699" cy="1432637"/>
          </a:xfrm>
          <a:prstGeom prst="rect">
            <a:avLst/>
          </a:prstGeom>
        </p:spPr>
      </p:pic>
      <p:pic>
        <p:nvPicPr>
          <p:cNvPr id="7" name="Picture 6"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95736" y="471775"/>
            <a:ext cx="1321933" cy="1467201"/>
          </a:xfrm>
          <a:prstGeom prst="rect">
            <a:avLst/>
          </a:prstGeom>
        </p:spPr>
      </p:pic>
      <p:pic>
        <p:nvPicPr>
          <p:cNvPr id="4" name="Picture 3"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5536" y="2989429"/>
            <a:ext cx="8136904" cy="1675363"/>
          </a:xfrm>
          <a:prstGeom prst="rect">
            <a:avLst/>
          </a:prstGeom>
        </p:spPr>
      </p:pic>
    </p:spTree>
    <p:extLst>
      <p:ext uri="{BB962C8B-B14F-4D97-AF65-F5344CB8AC3E}">
        <p14:creationId xmlns:p14="http://schemas.microsoft.com/office/powerpoint/2010/main" val="41869554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smtClean="0">
                <a:latin typeface="Kinetic Letters" pitchFamily="50" charset="0"/>
              </a:rPr>
              <a:t>A  message from our</a:t>
            </a:r>
            <a:br>
              <a:rPr lang="en-GB" sz="3600" dirty="0" smtClean="0">
                <a:latin typeface="Kinetic Letters" pitchFamily="50" charset="0"/>
              </a:rPr>
            </a:br>
            <a:r>
              <a:rPr lang="en-GB" sz="3600" b="1" dirty="0" smtClean="0">
                <a:latin typeface="Kinetic Letters" pitchFamily="50" charset="0"/>
              </a:rPr>
              <a:t> </a:t>
            </a:r>
            <a:r>
              <a:rPr lang="en-GB" sz="3600" b="1" dirty="0">
                <a:latin typeface="Kinetic Letters" pitchFamily="50" charset="0"/>
              </a:rPr>
              <a:t>Parent </a:t>
            </a:r>
            <a:r>
              <a:rPr lang="en-GB" sz="3600" b="1" dirty="0" smtClean="0">
                <a:latin typeface="Kinetic Letters" pitchFamily="50" charset="0"/>
              </a:rPr>
              <a:t>Partnership </a:t>
            </a:r>
            <a:r>
              <a:rPr lang="en-GB" sz="3600" b="1" dirty="0">
                <a:latin typeface="Kinetic Letters" pitchFamily="50" charset="0"/>
              </a:rPr>
              <a:t>Team</a:t>
            </a:r>
            <a:r>
              <a:rPr lang="en-GB" sz="3600" dirty="0">
                <a:latin typeface="Kinetic Letters" pitchFamily="50" charset="0"/>
              </a:rPr>
              <a:t/>
            </a:r>
            <a:br>
              <a:rPr lang="en-GB" sz="3600" dirty="0">
                <a:latin typeface="Kinetic Letters" pitchFamily="50" charset="0"/>
              </a:rPr>
            </a:br>
            <a:endParaRPr lang="en-GB" sz="3600" dirty="0">
              <a:latin typeface="Kinetic Letters" pitchFamily="50" charset="0"/>
            </a:endParaRPr>
          </a:p>
        </p:txBody>
      </p:sp>
      <p:sp>
        <p:nvSpPr>
          <p:cNvPr id="3" name="Content Placeholder 2"/>
          <p:cNvSpPr>
            <a:spLocks noGrp="1"/>
          </p:cNvSpPr>
          <p:nvPr>
            <p:ph idx="1"/>
          </p:nvPr>
        </p:nvSpPr>
        <p:spPr>
          <a:xfrm>
            <a:off x="541485" y="1147365"/>
            <a:ext cx="8229600" cy="4712948"/>
          </a:xfrm>
        </p:spPr>
        <p:txBody>
          <a:bodyPr>
            <a:normAutofit fontScale="70000" lnSpcReduction="20000"/>
          </a:bodyPr>
          <a:lstStyle/>
          <a:p>
            <a:r>
              <a:rPr lang="en-GB" sz="3400" dirty="0" smtClean="0">
                <a:latin typeface="Kinetic Letters" pitchFamily="50" charset="0"/>
              </a:rPr>
              <a:t>We </a:t>
            </a:r>
            <a:r>
              <a:rPr lang="en-GB" sz="3400" dirty="0">
                <a:latin typeface="Kinetic Letters" pitchFamily="50" charset="0"/>
              </a:rPr>
              <a:t>welcome you on this next stage in your child’s learning journey.  We look </a:t>
            </a:r>
            <a:r>
              <a:rPr lang="en-GB" sz="3400" dirty="0" smtClean="0">
                <a:latin typeface="Kinetic Letters" pitchFamily="50" charset="0"/>
              </a:rPr>
              <a:t>forward </a:t>
            </a:r>
            <a:r>
              <a:rPr lang="en-GB" sz="3400" dirty="0">
                <a:latin typeface="Kinetic Letters" pitchFamily="50" charset="0"/>
              </a:rPr>
              <a:t>to working with you to enhance the relationships between home and school which can lead to happy and successful children.  </a:t>
            </a:r>
          </a:p>
          <a:p>
            <a:r>
              <a:rPr lang="en-GB" sz="3400" dirty="0">
                <a:latin typeface="Kinetic Letters" pitchFamily="50" charset="0"/>
              </a:rPr>
              <a:t>Throughout the year ahead, </a:t>
            </a:r>
            <a:r>
              <a:rPr lang="en-GB" sz="3400" dirty="0" smtClean="0">
                <a:latin typeface="Kinetic Letters" pitchFamily="50" charset="0"/>
              </a:rPr>
              <a:t>we hope to continue to welcome you into school to </a:t>
            </a:r>
            <a:r>
              <a:rPr lang="en-GB" sz="3400" dirty="0">
                <a:latin typeface="Kinetic Letters" pitchFamily="50" charset="0"/>
              </a:rPr>
              <a:t>share learning experiences and progress meetings as we work closely together for your child. We may ask you for your feedback </a:t>
            </a:r>
            <a:r>
              <a:rPr lang="en-GB" sz="3400" dirty="0" smtClean="0">
                <a:latin typeface="Kinetic Letters" pitchFamily="50" charset="0"/>
              </a:rPr>
              <a:t>to </a:t>
            </a:r>
            <a:r>
              <a:rPr lang="en-GB" sz="3400" dirty="0">
                <a:latin typeface="Kinetic Letters" pitchFamily="50" charset="0"/>
              </a:rPr>
              <a:t>help us to see how effective our provision is in your eyes.  </a:t>
            </a:r>
            <a:endParaRPr lang="en-GB" sz="3400" dirty="0" smtClean="0">
              <a:latin typeface="Kinetic Letters" pitchFamily="50" charset="0"/>
            </a:endParaRPr>
          </a:p>
          <a:p>
            <a:r>
              <a:rPr lang="en-GB" sz="3400" dirty="0" smtClean="0">
                <a:latin typeface="Kinetic Letters" pitchFamily="50" charset="0"/>
              </a:rPr>
              <a:t>We would like </a:t>
            </a:r>
            <a:r>
              <a:rPr lang="en-GB" sz="3400" dirty="0">
                <a:latin typeface="Kinetic Letters" pitchFamily="50" charset="0"/>
              </a:rPr>
              <a:t>to know constructively how, </a:t>
            </a:r>
            <a:r>
              <a:rPr lang="en-GB" sz="3400" dirty="0" smtClean="0">
                <a:latin typeface="Kinetic Letters" pitchFamily="50" charset="0"/>
              </a:rPr>
              <a:t>we </a:t>
            </a:r>
            <a:r>
              <a:rPr lang="en-GB" sz="3400" dirty="0">
                <a:latin typeface="Kinetic Letters" pitchFamily="50" charset="0"/>
              </a:rPr>
              <a:t>could improve our provision for you or any aspect of school life.  If you feel that we could run workshops to help learning at home or point you in the direction of developing your own learning skills, we aim to assist you in any way we can.  </a:t>
            </a:r>
          </a:p>
          <a:p>
            <a:r>
              <a:rPr lang="en-GB" sz="3400" dirty="0">
                <a:latin typeface="Kinetic Letters" pitchFamily="50" charset="0"/>
              </a:rPr>
              <a:t>Please look out for updates on the school’s website or the newsletter.</a:t>
            </a:r>
          </a:p>
          <a:p>
            <a:r>
              <a:rPr lang="en-GB" sz="3400" dirty="0">
                <a:latin typeface="Kinetic Letters" pitchFamily="50" charset="0"/>
              </a:rPr>
              <a:t>At any time, please speak to your child’s class teacher, </a:t>
            </a:r>
            <a:r>
              <a:rPr lang="en-GB" sz="3400" dirty="0" smtClean="0">
                <a:latin typeface="Kinetic Letters" pitchFamily="50" charset="0"/>
              </a:rPr>
              <a:t>or Mrs Dicken (Y1).</a:t>
            </a:r>
          </a:p>
          <a:p>
            <a:r>
              <a:rPr lang="en-GB" sz="3400" dirty="0" smtClean="0">
                <a:latin typeface="Kinetic Letters" pitchFamily="50" charset="0"/>
              </a:rPr>
              <a:t>Any written suggestions can also be dropped at the post box in the school’s reception</a:t>
            </a:r>
            <a:r>
              <a:rPr lang="en-GB" dirty="0" smtClean="0">
                <a:latin typeface="Kinetic Letters" pitchFamily="50" charset="0"/>
              </a:rPr>
              <a:t>.</a:t>
            </a:r>
            <a:endParaRPr lang="en-GB" dirty="0">
              <a:latin typeface="Kinetic Letters" pitchFamily="50" charset="0"/>
            </a:endParaRPr>
          </a:p>
        </p:txBody>
      </p:sp>
      <p:pic>
        <p:nvPicPr>
          <p:cNvPr id="11266" name="Picture 2" descr="C:\Users\ldicken\AppData\Local\Microsoft\Windows\INetCache\IE\P48ITEMO\b2ap3_large_Partnership-Between-Parents-And-Teachers[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3888" y="5789742"/>
            <a:ext cx="2088232" cy="94291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C:\Users\rr\Pictures\school 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12360" y="188640"/>
            <a:ext cx="958725" cy="958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743389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32656"/>
            <a:ext cx="8229600" cy="1143000"/>
          </a:xfrm>
        </p:spPr>
        <p:txBody>
          <a:bodyPr>
            <a:normAutofit/>
          </a:bodyPr>
          <a:lstStyle/>
          <a:p>
            <a:r>
              <a:rPr lang="en-GB" sz="4800" b="1" dirty="0" smtClean="0">
                <a:solidFill>
                  <a:srgbClr val="00B050"/>
                </a:solidFill>
                <a:latin typeface="Kinetic Letters" pitchFamily="50" charset="0"/>
              </a:rPr>
              <a:t>Safeguarding</a:t>
            </a:r>
            <a:endParaRPr lang="en-GB" sz="4800" b="1" dirty="0">
              <a:solidFill>
                <a:srgbClr val="00B050"/>
              </a:solidFill>
              <a:latin typeface="Kinetic Letters" pitchFamily="50" charset="0"/>
            </a:endParaRPr>
          </a:p>
        </p:txBody>
      </p:sp>
      <p:sp>
        <p:nvSpPr>
          <p:cNvPr id="3" name="Content Placeholder 2"/>
          <p:cNvSpPr>
            <a:spLocks noGrp="1"/>
          </p:cNvSpPr>
          <p:nvPr>
            <p:ph idx="1"/>
          </p:nvPr>
        </p:nvSpPr>
        <p:spPr>
          <a:xfrm>
            <a:off x="10344" y="1385899"/>
            <a:ext cx="9144000" cy="4104456"/>
          </a:xfrm>
        </p:spPr>
        <p:txBody>
          <a:bodyPr>
            <a:normAutofit fontScale="85000" lnSpcReduction="20000"/>
          </a:bodyPr>
          <a:lstStyle/>
          <a:p>
            <a:pPr marL="0" indent="0" algn="ctr">
              <a:buNone/>
            </a:pPr>
            <a:r>
              <a:rPr lang="en-GB" sz="3600" dirty="0">
                <a:latin typeface="Kinetic Letters" pitchFamily="50" charset="0"/>
              </a:rPr>
              <a:t>At </a:t>
            </a:r>
            <a:r>
              <a:rPr lang="en-GB" sz="3600" b="1" u="sng" dirty="0">
                <a:latin typeface="Kinetic Letters" pitchFamily="50" charset="0"/>
              </a:rPr>
              <a:t>Hall Green Primary </a:t>
            </a:r>
            <a:r>
              <a:rPr lang="en-GB" sz="3600" b="1" u="sng" dirty="0" smtClean="0">
                <a:latin typeface="Kinetic Letters" pitchFamily="50" charset="0"/>
              </a:rPr>
              <a:t>School</a:t>
            </a:r>
            <a:r>
              <a:rPr lang="en-GB" sz="3600" dirty="0">
                <a:latin typeface="Kinetic Letters" pitchFamily="50" charset="0"/>
              </a:rPr>
              <a:t>;</a:t>
            </a:r>
            <a:r>
              <a:rPr lang="en-GB" sz="3600" dirty="0" smtClean="0">
                <a:latin typeface="Kinetic Letters" pitchFamily="50" charset="0"/>
              </a:rPr>
              <a:t> </a:t>
            </a:r>
            <a:r>
              <a:rPr lang="en-GB" sz="3600" dirty="0">
                <a:latin typeface="Kinetic Letters" pitchFamily="50" charset="0"/>
              </a:rPr>
              <a:t>the health, safety and </a:t>
            </a:r>
            <a:endParaRPr lang="en-GB" sz="3600" dirty="0" smtClean="0">
              <a:latin typeface="Kinetic Letters" pitchFamily="50" charset="0"/>
            </a:endParaRPr>
          </a:p>
          <a:p>
            <a:pPr marL="0" indent="0" algn="ctr">
              <a:buNone/>
            </a:pPr>
            <a:r>
              <a:rPr lang="en-GB" sz="3600" dirty="0" smtClean="0">
                <a:latin typeface="Kinetic Letters" pitchFamily="50" charset="0"/>
              </a:rPr>
              <a:t>well-being </a:t>
            </a:r>
            <a:r>
              <a:rPr lang="en-GB" sz="3600" dirty="0">
                <a:latin typeface="Kinetic Letters" pitchFamily="50" charset="0"/>
              </a:rPr>
              <a:t>of </a:t>
            </a:r>
            <a:r>
              <a:rPr lang="en-GB" sz="3600" dirty="0" smtClean="0">
                <a:latin typeface="Kinetic Letters" pitchFamily="50" charset="0"/>
              </a:rPr>
              <a:t>our children </a:t>
            </a:r>
            <a:r>
              <a:rPr lang="en-GB" sz="3600" dirty="0">
                <a:latin typeface="Kinetic Letters" pitchFamily="50" charset="0"/>
              </a:rPr>
              <a:t>is of paramount concern to us. </a:t>
            </a:r>
            <a:endParaRPr lang="en-GB" sz="3600" dirty="0" smtClean="0">
              <a:latin typeface="Kinetic Letters" pitchFamily="50" charset="0"/>
            </a:endParaRPr>
          </a:p>
          <a:p>
            <a:pPr marL="0" indent="0" algn="ctr">
              <a:buNone/>
            </a:pPr>
            <a:endParaRPr lang="en-GB" sz="3600" dirty="0" smtClean="0">
              <a:latin typeface="Kinetic Letters" pitchFamily="50" charset="0"/>
            </a:endParaRPr>
          </a:p>
          <a:p>
            <a:pPr marL="0" indent="0" algn="ctr">
              <a:buNone/>
            </a:pPr>
            <a:r>
              <a:rPr lang="en-GB" sz="3600" dirty="0" smtClean="0">
                <a:latin typeface="Kinetic Letters" pitchFamily="50" charset="0"/>
              </a:rPr>
              <a:t>Our </a:t>
            </a:r>
            <a:r>
              <a:rPr lang="en-GB" sz="3600" dirty="0">
                <a:latin typeface="Kinetic Letters" pitchFamily="50" charset="0"/>
              </a:rPr>
              <a:t>aim is for children to enjoy their time as pupils in </a:t>
            </a:r>
            <a:r>
              <a:rPr lang="en-GB" sz="3600" dirty="0" smtClean="0">
                <a:latin typeface="Kinetic Letters" pitchFamily="50" charset="0"/>
              </a:rPr>
              <a:t>our school</a:t>
            </a:r>
            <a:r>
              <a:rPr lang="en-GB" sz="3600" dirty="0">
                <a:latin typeface="Kinetic Letters" pitchFamily="50" charset="0"/>
              </a:rPr>
              <a:t>. We want to work in partnership with you to help your child achieve their full potential and make a positive contribution to the world they will be part of </a:t>
            </a:r>
            <a:r>
              <a:rPr lang="en-GB" sz="3600" dirty="0" smtClean="0">
                <a:latin typeface="Kinetic Letters" pitchFamily="50" charset="0"/>
              </a:rPr>
              <a:t>in the </a:t>
            </a:r>
            <a:r>
              <a:rPr lang="en-GB" sz="3600" dirty="0">
                <a:latin typeface="Kinetic Letters" pitchFamily="50" charset="0"/>
              </a:rPr>
              <a:t>future</a:t>
            </a:r>
            <a:r>
              <a:rPr lang="en-GB" sz="3600" dirty="0" smtClean="0">
                <a:latin typeface="Kinetic Letters" pitchFamily="50" charset="0"/>
              </a:rPr>
              <a:t>.</a:t>
            </a:r>
          </a:p>
          <a:p>
            <a:pPr marL="0" indent="0" algn="ctr">
              <a:buNone/>
            </a:pPr>
            <a:endParaRPr lang="en-GB" sz="3600" dirty="0">
              <a:latin typeface="Kinetic Letters" pitchFamily="50" charset="0"/>
            </a:endParaRPr>
          </a:p>
          <a:p>
            <a:pPr marL="0" indent="0" algn="ctr">
              <a:buNone/>
            </a:pPr>
            <a:r>
              <a:rPr lang="en-GB" sz="3600" dirty="0" smtClean="0">
                <a:latin typeface="Kinetic Letters" pitchFamily="50" charset="0"/>
              </a:rPr>
              <a:t>Please let us know about any changes in the children’s lives </a:t>
            </a:r>
          </a:p>
          <a:p>
            <a:pPr marL="0" indent="0" algn="ctr">
              <a:buNone/>
            </a:pPr>
            <a:r>
              <a:rPr lang="en-GB" sz="3600" dirty="0" smtClean="0">
                <a:latin typeface="Kinetic Letters" pitchFamily="50" charset="0"/>
              </a:rPr>
              <a:t>that may affect them, so that we can help to support them too. </a:t>
            </a:r>
            <a:endParaRPr lang="en-GB" sz="3600" dirty="0">
              <a:latin typeface="Kinetic Letters" pitchFamily="50" charset="0"/>
            </a:endParaRPr>
          </a:p>
          <a:p>
            <a:pPr marL="0" indent="0">
              <a:buNone/>
            </a:pP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54526" y="5490356"/>
            <a:ext cx="1640732" cy="10918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descr="C:\Users\rr\Pictures\school logo.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80313" y="332657"/>
            <a:ext cx="1080120" cy="10801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279690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i="1" dirty="0" smtClean="0">
                <a:solidFill>
                  <a:srgbClr val="00B050"/>
                </a:solidFill>
                <a:latin typeface="Kinetic Letters" pitchFamily="50" charset="0"/>
              </a:rPr>
              <a:t>Our School </a:t>
            </a:r>
            <a:r>
              <a:rPr lang="en-GB" b="1" i="1" dirty="0">
                <a:solidFill>
                  <a:srgbClr val="00B050"/>
                </a:solidFill>
                <a:latin typeface="Kinetic Letters" pitchFamily="50" charset="0"/>
              </a:rPr>
              <a:t>Aims &amp; Values </a:t>
            </a:r>
            <a:r>
              <a:rPr lang="en-GB" dirty="0"/>
              <a:t/>
            </a:r>
            <a:br>
              <a:rPr lang="en-GB" dirty="0"/>
            </a:br>
            <a:endParaRPr lang="en-GB" dirty="0"/>
          </a:p>
        </p:txBody>
      </p:sp>
      <p:sp>
        <p:nvSpPr>
          <p:cNvPr id="3" name="Content Placeholder 2"/>
          <p:cNvSpPr>
            <a:spLocks noGrp="1"/>
          </p:cNvSpPr>
          <p:nvPr>
            <p:ph idx="1"/>
          </p:nvPr>
        </p:nvSpPr>
        <p:spPr>
          <a:xfrm>
            <a:off x="457200" y="908720"/>
            <a:ext cx="8229600" cy="5217443"/>
          </a:xfrm>
        </p:spPr>
        <p:txBody>
          <a:bodyPr>
            <a:normAutofit/>
          </a:bodyPr>
          <a:lstStyle/>
          <a:p>
            <a:pPr marL="0" indent="0" algn="ctr">
              <a:buNone/>
            </a:pPr>
            <a:r>
              <a:rPr lang="en-GB" sz="1800" u="sng" dirty="0" smtClean="0">
                <a:latin typeface="Kinetic Letters" pitchFamily="50" charset="0"/>
              </a:rPr>
              <a:t>The </a:t>
            </a:r>
            <a:r>
              <a:rPr lang="en-GB" sz="1800" u="sng" dirty="0">
                <a:latin typeface="Kinetic Letters" pitchFamily="50" charset="0"/>
              </a:rPr>
              <a:t>aims of the school </a:t>
            </a:r>
            <a:r>
              <a:rPr lang="en-GB" sz="1800" dirty="0">
                <a:latin typeface="Kinetic Letters" pitchFamily="50" charset="0"/>
              </a:rPr>
              <a:t>are the same for all </a:t>
            </a:r>
            <a:r>
              <a:rPr lang="en-GB" sz="1800" dirty="0" smtClean="0">
                <a:latin typeface="Kinetic Letters" pitchFamily="50" charset="0"/>
              </a:rPr>
              <a:t>pupils within </a:t>
            </a:r>
            <a:r>
              <a:rPr lang="en-GB" sz="1800" dirty="0">
                <a:latin typeface="Kinetic Letters" pitchFamily="50" charset="0"/>
              </a:rPr>
              <a:t>a caring, positive, disciplined and safe environment and in partnership with parents and </a:t>
            </a:r>
            <a:r>
              <a:rPr lang="en-GB" sz="1800" dirty="0" smtClean="0">
                <a:latin typeface="Kinetic Letters" pitchFamily="50" charset="0"/>
              </a:rPr>
              <a:t>governors.</a:t>
            </a:r>
          </a:p>
          <a:p>
            <a:pPr marL="0" indent="0">
              <a:buNone/>
            </a:pPr>
            <a:endParaRPr lang="en-GB" dirty="0"/>
          </a:p>
          <a:p>
            <a:pPr marL="0" indent="0">
              <a:buNone/>
            </a:pPr>
            <a:endParaRPr lang="en-GB" dirty="0"/>
          </a:p>
        </p:txBody>
      </p:sp>
      <p:pic>
        <p:nvPicPr>
          <p:cNvPr id="4" name="Picture 2" descr="C:\Users\rr\Pictures\school 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53347" y="3391094"/>
            <a:ext cx="829994" cy="82999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1298" y="3170860"/>
            <a:ext cx="828675" cy="828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a:off x="251520" y="1612783"/>
            <a:ext cx="2088232" cy="1200329"/>
          </a:xfrm>
          <a:prstGeom prst="rect">
            <a:avLst/>
          </a:prstGeom>
          <a:noFill/>
        </p:spPr>
        <p:txBody>
          <a:bodyPr wrap="square" rtlCol="0">
            <a:spAutoFit/>
          </a:bodyPr>
          <a:lstStyle/>
          <a:p>
            <a:r>
              <a:rPr lang="en-GB" sz="2400" b="1" u="sng" dirty="0" smtClean="0">
                <a:solidFill>
                  <a:srgbClr val="00B050"/>
                </a:solidFill>
                <a:latin typeface="Kinetic Letters" pitchFamily="50" charset="0"/>
              </a:rPr>
              <a:t>Resilience</a:t>
            </a:r>
          </a:p>
          <a:p>
            <a:r>
              <a:rPr lang="en-GB" sz="2400" b="1" dirty="0" smtClean="0">
                <a:latin typeface="Kinetic Letters" pitchFamily="50" charset="0"/>
              </a:rPr>
              <a:t>Perseverance</a:t>
            </a:r>
          </a:p>
          <a:p>
            <a:r>
              <a:rPr lang="en-GB" sz="2400" b="1" dirty="0" smtClean="0">
                <a:latin typeface="Kinetic Letters" pitchFamily="50" charset="0"/>
              </a:rPr>
              <a:t>Courage</a:t>
            </a:r>
            <a:endParaRPr lang="en-GB" sz="2400" b="1" dirty="0">
              <a:latin typeface="Kinetic Letters" pitchFamily="50" charset="0"/>
            </a:endParaRPr>
          </a:p>
        </p:txBody>
      </p:sp>
      <p:sp>
        <p:nvSpPr>
          <p:cNvPr id="8" name="TextBox 7"/>
          <p:cNvSpPr txBox="1"/>
          <p:nvPr/>
        </p:nvSpPr>
        <p:spPr>
          <a:xfrm>
            <a:off x="323528" y="4221088"/>
            <a:ext cx="2016224" cy="2308324"/>
          </a:xfrm>
          <a:prstGeom prst="rect">
            <a:avLst/>
          </a:prstGeom>
          <a:noFill/>
        </p:spPr>
        <p:txBody>
          <a:bodyPr wrap="square" rtlCol="0">
            <a:spAutoFit/>
          </a:bodyPr>
          <a:lstStyle/>
          <a:p>
            <a:r>
              <a:rPr lang="en-GB" sz="2400" b="1" u="sng" dirty="0" smtClean="0">
                <a:solidFill>
                  <a:srgbClr val="00B050"/>
                </a:solidFill>
                <a:latin typeface="Kinetic Letters" pitchFamily="50" charset="0"/>
              </a:rPr>
              <a:t>Respect</a:t>
            </a:r>
          </a:p>
          <a:p>
            <a:r>
              <a:rPr lang="en-GB" sz="2400" b="1" dirty="0" smtClean="0">
                <a:latin typeface="Kinetic Letters" pitchFamily="50" charset="0"/>
              </a:rPr>
              <a:t>Tolerance</a:t>
            </a:r>
          </a:p>
          <a:p>
            <a:r>
              <a:rPr lang="en-GB" sz="2400" b="1" dirty="0" smtClean="0">
                <a:latin typeface="Kinetic Letters" pitchFamily="50" charset="0"/>
              </a:rPr>
              <a:t>Kindness</a:t>
            </a:r>
          </a:p>
          <a:p>
            <a:r>
              <a:rPr lang="en-GB" sz="2400" b="1" dirty="0" smtClean="0">
                <a:latin typeface="Kinetic Letters" pitchFamily="50" charset="0"/>
              </a:rPr>
              <a:t>Empathy</a:t>
            </a:r>
          </a:p>
          <a:p>
            <a:r>
              <a:rPr lang="en-GB" sz="2400" b="1" dirty="0" smtClean="0">
                <a:latin typeface="Kinetic Letters" pitchFamily="50" charset="0"/>
              </a:rPr>
              <a:t>Co-operation</a:t>
            </a:r>
          </a:p>
          <a:p>
            <a:r>
              <a:rPr lang="en-GB" sz="2400" b="1" dirty="0" smtClean="0">
                <a:latin typeface="Kinetic Letters" pitchFamily="50" charset="0"/>
              </a:rPr>
              <a:t>Collaboration</a:t>
            </a:r>
            <a:endParaRPr lang="en-GB" sz="2400" b="1" dirty="0">
              <a:latin typeface="Kinetic Letters" pitchFamily="50" charset="0"/>
            </a:endParaRPr>
          </a:p>
        </p:txBody>
      </p:sp>
      <p:sp>
        <p:nvSpPr>
          <p:cNvPr id="9" name="TextBox 8"/>
          <p:cNvSpPr txBox="1"/>
          <p:nvPr/>
        </p:nvSpPr>
        <p:spPr>
          <a:xfrm>
            <a:off x="6588224" y="1757775"/>
            <a:ext cx="2448272" cy="1200329"/>
          </a:xfrm>
          <a:prstGeom prst="rect">
            <a:avLst/>
          </a:prstGeom>
          <a:noFill/>
        </p:spPr>
        <p:txBody>
          <a:bodyPr wrap="square" rtlCol="0">
            <a:spAutoFit/>
          </a:bodyPr>
          <a:lstStyle/>
          <a:p>
            <a:r>
              <a:rPr lang="en-GB" sz="2400" b="1" u="sng" dirty="0" smtClean="0">
                <a:solidFill>
                  <a:srgbClr val="00B050"/>
                </a:solidFill>
                <a:latin typeface="Kinetic Letters" pitchFamily="50" charset="0"/>
              </a:rPr>
              <a:t>Honesty</a:t>
            </a:r>
          </a:p>
          <a:p>
            <a:r>
              <a:rPr lang="en-GB" sz="2400" b="1" dirty="0" smtClean="0">
                <a:latin typeface="Kinetic Letters" pitchFamily="50" charset="0"/>
              </a:rPr>
              <a:t>Trustworthiness</a:t>
            </a:r>
          </a:p>
          <a:p>
            <a:r>
              <a:rPr lang="en-GB" sz="2400" b="1" dirty="0" smtClean="0">
                <a:latin typeface="Kinetic Letters" pitchFamily="50" charset="0"/>
              </a:rPr>
              <a:t>Integrity</a:t>
            </a:r>
            <a:endParaRPr lang="en-GB" sz="2400" b="1" dirty="0">
              <a:latin typeface="Kinetic Letters" pitchFamily="50" charset="0"/>
            </a:endParaRPr>
          </a:p>
        </p:txBody>
      </p:sp>
      <p:sp>
        <p:nvSpPr>
          <p:cNvPr id="10" name="TextBox 9"/>
          <p:cNvSpPr txBox="1"/>
          <p:nvPr/>
        </p:nvSpPr>
        <p:spPr>
          <a:xfrm>
            <a:off x="6588224" y="4590420"/>
            <a:ext cx="2160240" cy="1569660"/>
          </a:xfrm>
          <a:prstGeom prst="rect">
            <a:avLst/>
          </a:prstGeom>
          <a:noFill/>
        </p:spPr>
        <p:txBody>
          <a:bodyPr wrap="square" rtlCol="0">
            <a:spAutoFit/>
          </a:bodyPr>
          <a:lstStyle/>
          <a:p>
            <a:r>
              <a:rPr lang="en-GB" sz="2400" b="1" u="sng" dirty="0" smtClean="0">
                <a:solidFill>
                  <a:srgbClr val="00B050"/>
                </a:solidFill>
                <a:latin typeface="Kinetic Letters" pitchFamily="50" charset="0"/>
              </a:rPr>
              <a:t>Ownership</a:t>
            </a:r>
          </a:p>
          <a:p>
            <a:r>
              <a:rPr lang="en-GB" sz="2400" b="1" dirty="0" smtClean="0">
                <a:latin typeface="Kinetic Letters" pitchFamily="50" charset="0"/>
              </a:rPr>
              <a:t>Responsibility</a:t>
            </a:r>
          </a:p>
          <a:p>
            <a:r>
              <a:rPr lang="en-GB" sz="2400" b="1" dirty="0" smtClean="0">
                <a:latin typeface="Kinetic Letters" pitchFamily="50" charset="0"/>
              </a:rPr>
              <a:t>Independence</a:t>
            </a:r>
          </a:p>
          <a:p>
            <a:r>
              <a:rPr lang="en-GB" sz="2400" b="1" dirty="0" smtClean="0">
                <a:latin typeface="Kinetic Letters" pitchFamily="50" charset="0"/>
              </a:rPr>
              <a:t>Accountability</a:t>
            </a:r>
            <a:endParaRPr lang="en-GB" sz="2400" b="1" dirty="0">
              <a:latin typeface="Kinetic Letters" pitchFamily="50" charset="0"/>
            </a:endParaRPr>
          </a:p>
        </p:txBody>
      </p:sp>
      <p:pic>
        <p:nvPicPr>
          <p:cNvPr id="11" name="Picture 10"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39752" y="2060848"/>
            <a:ext cx="3762900" cy="3734321"/>
          </a:xfrm>
          <a:prstGeom prst="rect">
            <a:avLst/>
          </a:prstGeom>
        </p:spPr>
      </p:pic>
    </p:spTree>
    <p:extLst>
      <p:ext uri="{BB962C8B-B14F-4D97-AF65-F5344CB8AC3E}">
        <p14:creationId xmlns:p14="http://schemas.microsoft.com/office/powerpoint/2010/main" val="163379541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8011"/>
            <a:ext cx="8229600" cy="940966"/>
          </a:xfrm>
        </p:spPr>
        <p:txBody>
          <a:bodyPr>
            <a:noAutofit/>
          </a:bodyPr>
          <a:lstStyle/>
          <a:p>
            <a:r>
              <a:rPr lang="en-GB" sz="4800" b="1" u="sng" dirty="0">
                <a:solidFill>
                  <a:srgbClr val="00B050"/>
                </a:solidFill>
                <a:latin typeface="Kinetic Letters" pitchFamily="50" charset="0"/>
              </a:rPr>
              <a:t>Keeping in touch</a:t>
            </a:r>
            <a:r>
              <a:rPr lang="en-GB" sz="4800" dirty="0">
                <a:latin typeface="Kinetic Letters" pitchFamily="50" charset="0"/>
              </a:rPr>
              <a:t/>
            </a:r>
            <a:br>
              <a:rPr lang="en-GB" sz="4800" dirty="0">
                <a:latin typeface="Kinetic Letters" pitchFamily="50" charset="0"/>
              </a:rPr>
            </a:br>
            <a:endParaRPr lang="en-GB" sz="4800" dirty="0">
              <a:latin typeface="Kinetic Letters" pitchFamily="50" charset="0"/>
            </a:endParaRPr>
          </a:p>
        </p:txBody>
      </p:sp>
      <p:sp>
        <p:nvSpPr>
          <p:cNvPr id="3" name="Content Placeholder 2"/>
          <p:cNvSpPr>
            <a:spLocks noGrp="1"/>
          </p:cNvSpPr>
          <p:nvPr>
            <p:ph idx="1"/>
          </p:nvPr>
        </p:nvSpPr>
        <p:spPr>
          <a:xfrm>
            <a:off x="457403" y="1400600"/>
            <a:ext cx="8229600" cy="4853136"/>
          </a:xfrm>
        </p:spPr>
        <p:txBody>
          <a:bodyPr>
            <a:noAutofit/>
          </a:bodyPr>
          <a:lstStyle/>
          <a:p>
            <a:r>
              <a:rPr lang="en-GB" sz="2800" b="1" dirty="0" smtClean="0">
                <a:latin typeface="Kinetic Letters" pitchFamily="50" charset="0"/>
              </a:rPr>
              <a:t>Look out for the </a:t>
            </a:r>
            <a:r>
              <a:rPr lang="en-GB" sz="2800" b="1" dirty="0">
                <a:latin typeface="Kinetic Letters" pitchFamily="50" charset="0"/>
              </a:rPr>
              <a:t>school </a:t>
            </a:r>
            <a:r>
              <a:rPr lang="en-GB" sz="2800" b="1" dirty="0" smtClean="0">
                <a:latin typeface="Kinetic Letters" pitchFamily="50" charset="0"/>
              </a:rPr>
              <a:t>calendar and newsletters so </a:t>
            </a:r>
            <a:r>
              <a:rPr lang="en-GB" sz="2800" b="1" dirty="0">
                <a:latin typeface="Kinetic Letters" pitchFamily="50" charset="0"/>
              </a:rPr>
              <a:t>that you are aware of key school dates. </a:t>
            </a:r>
            <a:endParaRPr lang="en-GB" sz="2800" b="1" dirty="0" smtClean="0">
              <a:latin typeface="Kinetic Letters" pitchFamily="50" charset="0"/>
            </a:endParaRPr>
          </a:p>
          <a:p>
            <a:r>
              <a:rPr lang="en-GB" sz="2800" b="1" dirty="0" smtClean="0">
                <a:latin typeface="Kinetic Letters" pitchFamily="50" charset="0"/>
              </a:rPr>
              <a:t>The </a:t>
            </a:r>
            <a:r>
              <a:rPr lang="en-GB" sz="2800" b="1" dirty="0">
                <a:latin typeface="Kinetic Letters" pitchFamily="50" charset="0"/>
              </a:rPr>
              <a:t>school also </a:t>
            </a:r>
            <a:r>
              <a:rPr lang="en-GB" sz="2800" b="1" dirty="0" smtClean="0">
                <a:latin typeface="Kinetic Letters" pitchFamily="50" charset="0"/>
              </a:rPr>
              <a:t>currently operates </a:t>
            </a:r>
            <a:r>
              <a:rPr lang="en-GB" sz="2800" b="1" dirty="0">
                <a:latin typeface="Kinetic Letters" pitchFamily="50" charset="0"/>
              </a:rPr>
              <a:t>a text message service; so please </a:t>
            </a:r>
            <a:r>
              <a:rPr lang="en-GB" sz="2800" b="1" u="sng" dirty="0">
                <a:latin typeface="Kinetic Letters" pitchFamily="50" charset="0"/>
              </a:rPr>
              <a:t>make sure your mobile number is up to date</a:t>
            </a:r>
            <a:r>
              <a:rPr lang="en-GB" sz="2800" b="1" dirty="0" smtClean="0">
                <a:latin typeface="Kinetic Letters" pitchFamily="50" charset="0"/>
              </a:rPr>
              <a:t>.  We continue our move on our new Arbor system, which nearly everyone has signed up to. </a:t>
            </a:r>
            <a:endParaRPr lang="en-GB" sz="2800" b="1" dirty="0">
              <a:latin typeface="Kinetic Letters" pitchFamily="50" charset="0"/>
            </a:endParaRPr>
          </a:p>
          <a:p>
            <a:r>
              <a:rPr lang="en-GB" sz="2800" b="1" dirty="0">
                <a:latin typeface="Kinetic Letters" pitchFamily="50" charset="0"/>
              </a:rPr>
              <a:t>If your child is ill or has an appointment please ensure you inform our school office. It is important even at this early stage your child regularly attends school. </a:t>
            </a:r>
            <a:endParaRPr lang="en-GB" sz="2800" b="1" dirty="0" smtClean="0">
              <a:latin typeface="Kinetic Letters" pitchFamily="50" charset="0"/>
            </a:endParaRPr>
          </a:p>
          <a:p>
            <a:pPr marL="0" indent="0">
              <a:buNone/>
            </a:pPr>
            <a:r>
              <a:rPr lang="en-GB" sz="2800" i="1" dirty="0" smtClean="0">
                <a:latin typeface="Kinetic Letters" pitchFamily="50" charset="0"/>
              </a:rPr>
              <a:t>If </a:t>
            </a:r>
            <a:r>
              <a:rPr lang="en-GB" sz="2800" i="1" dirty="0">
                <a:latin typeface="Kinetic Letters" pitchFamily="50" charset="0"/>
              </a:rPr>
              <a:t>your child is late or absent they will miss </a:t>
            </a:r>
            <a:r>
              <a:rPr lang="en-GB" sz="2800" i="1" dirty="0" smtClean="0">
                <a:latin typeface="Kinetic Letters" pitchFamily="50" charset="0"/>
              </a:rPr>
              <a:t>sessions. Having </a:t>
            </a:r>
            <a:r>
              <a:rPr lang="en-GB" sz="2800" i="1" dirty="0">
                <a:latin typeface="Kinetic Letters" pitchFamily="50" charset="0"/>
              </a:rPr>
              <a:t>a regular attendance will help to give your child the best start in life. </a:t>
            </a:r>
            <a:r>
              <a:rPr lang="en-GB" sz="2800" b="1" i="1" dirty="0">
                <a:solidFill>
                  <a:srgbClr val="FF0000"/>
                </a:solidFill>
                <a:latin typeface="Kinetic Letters" pitchFamily="50" charset="0"/>
              </a:rPr>
              <a:t>Your child’s attendance should never fall below 90%. </a:t>
            </a:r>
          </a:p>
          <a:p>
            <a:endParaRPr lang="en-GB" sz="2800" dirty="0"/>
          </a:p>
        </p:txBody>
      </p:sp>
      <p:pic>
        <p:nvPicPr>
          <p:cNvPr id="11267"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8550790">
            <a:off x="6909290" y="55940"/>
            <a:ext cx="896739" cy="14401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1" y="239168"/>
            <a:ext cx="1159810" cy="11598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859041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b="1" dirty="0" smtClean="0">
                <a:solidFill>
                  <a:srgbClr val="00B050"/>
                </a:solidFill>
                <a:latin typeface="Kinetic Letters" pitchFamily="50" charset="0"/>
              </a:rPr>
              <a:t>Days to remember</a:t>
            </a:r>
            <a:endParaRPr lang="en-GB" sz="4800" b="1" dirty="0">
              <a:solidFill>
                <a:srgbClr val="00B050"/>
              </a:solidFill>
              <a:latin typeface="Kinetic Letters" pitchFamily="50" charset="0"/>
            </a:endParaRPr>
          </a:p>
        </p:txBody>
      </p:sp>
      <p:sp>
        <p:nvSpPr>
          <p:cNvPr id="3" name="Content Placeholder 2"/>
          <p:cNvSpPr>
            <a:spLocks noGrp="1"/>
          </p:cNvSpPr>
          <p:nvPr>
            <p:ph idx="1"/>
          </p:nvPr>
        </p:nvSpPr>
        <p:spPr>
          <a:xfrm>
            <a:off x="457200" y="1600200"/>
            <a:ext cx="8229600" cy="4637111"/>
          </a:xfrm>
        </p:spPr>
        <p:txBody>
          <a:bodyPr>
            <a:normAutofit fontScale="85000" lnSpcReduction="20000"/>
          </a:bodyPr>
          <a:lstStyle/>
          <a:p>
            <a:r>
              <a:rPr lang="en-GB" sz="5800" b="1" dirty="0" smtClean="0">
                <a:solidFill>
                  <a:srgbClr val="FF0000"/>
                </a:solidFill>
                <a:latin typeface="Kinetic Letters" pitchFamily="50" charset="0"/>
              </a:rPr>
              <a:t>Mondays</a:t>
            </a:r>
            <a:r>
              <a:rPr lang="en-GB" sz="5800" dirty="0" smtClean="0">
                <a:latin typeface="Kinetic Letters" pitchFamily="50" charset="0"/>
              </a:rPr>
              <a:t> –Please return our Big Cat Phonics Reading scheme books.  </a:t>
            </a:r>
          </a:p>
          <a:p>
            <a:r>
              <a:rPr lang="en-GB" sz="5800" b="1" dirty="0" smtClean="0">
                <a:solidFill>
                  <a:srgbClr val="FF0000"/>
                </a:solidFill>
                <a:latin typeface="Kinetic Letters" pitchFamily="50" charset="0"/>
              </a:rPr>
              <a:t>Mondays</a:t>
            </a:r>
            <a:r>
              <a:rPr lang="en-GB" sz="5800" dirty="0" smtClean="0">
                <a:latin typeface="Kinetic Letters" pitchFamily="50" charset="0"/>
              </a:rPr>
              <a:t> – please come dressed ready for P.E.  Remember that children will wear these clothes out to play and lunch. </a:t>
            </a:r>
          </a:p>
          <a:p>
            <a:r>
              <a:rPr lang="en-GB" sz="5800" dirty="0" smtClean="0">
                <a:latin typeface="Kinetic Letters" pitchFamily="50" charset="0"/>
              </a:rPr>
              <a:t>‘Books to Share’ can be returned and swapped </a:t>
            </a:r>
            <a:r>
              <a:rPr lang="en-GB" sz="5800" b="1" dirty="0" smtClean="0">
                <a:solidFill>
                  <a:srgbClr val="FF0000"/>
                </a:solidFill>
                <a:latin typeface="Kinetic Letters" pitchFamily="50" charset="0"/>
              </a:rPr>
              <a:t>any day by your child.</a:t>
            </a:r>
            <a:endParaRPr lang="en-GB" sz="5800" dirty="0" smtClean="0">
              <a:latin typeface="Kinetic Letters" pitchFamily="50" charset="0"/>
            </a:endParaRPr>
          </a:p>
          <a:p>
            <a:endParaRPr lang="en-GB" sz="3200" dirty="0" smtClean="0"/>
          </a:p>
          <a:p>
            <a:pPr marL="1371600" lvl="3" indent="0">
              <a:buNone/>
            </a:pPr>
            <a:endParaRPr lang="en-GB" sz="3200" dirty="0"/>
          </a:p>
        </p:txBody>
      </p:sp>
      <p:pic>
        <p:nvPicPr>
          <p:cNvPr id="4099" name="Picture 3" descr="C:\Users\ldicken\AppData\Local\Microsoft\Windows\INetCache\IE\P48ITEMO\smiley_reading_book[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274106"/>
            <a:ext cx="1509514" cy="1247660"/>
          </a:xfrm>
          <a:prstGeom prst="rect">
            <a:avLst/>
          </a:prstGeom>
          <a:noFill/>
          <a:extLst>
            <a:ext uri="{909E8E84-426E-40DD-AFC4-6F175D3DCCD1}">
              <a14:hiddenFill xmlns:a14="http://schemas.microsoft.com/office/drawing/2010/main">
                <a:solidFill>
                  <a:srgbClr val="FFFFFF"/>
                </a:solidFill>
              </a14:hiddenFill>
            </a:ext>
          </a:extLst>
        </p:spPr>
      </p:pic>
      <p:pic>
        <p:nvPicPr>
          <p:cNvPr id="1229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597" y="5893236"/>
            <a:ext cx="957585" cy="9575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36296" y="5747052"/>
            <a:ext cx="1585987" cy="7485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257052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600" b="1" dirty="0" smtClean="0">
                <a:solidFill>
                  <a:srgbClr val="00B050"/>
                </a:solidFill>
                <a:latin typeface="Kinetic Letters" panose="00000500000000000000" pitchFamily="50" charset="0"/>
              </a:rPr>
              <a:t>Continuing the Transition</a:t>
            </a:r>
            <a:endParaRPr lang="en-GB" sz="6600" b="1" dirty="0">
              <a:solidFill>
                <a:srgbClr val="00B050"/>
              </a:solidFill>
              <a:latin typeface="Kinetic Letters" panose="00000500000000000000" pitchFamily="50" charset="0"/>
            </a:endParaRPr>
          </a:p>
        </p:txBody>
      </p:sp>
      <p:sp>
        <p:nvSpPr>
          <p:cNvPr id="3" name="Content Placeholder 2"/>
          <p:cNvSpPr>
            <a:spLocks noGrp="1"/>
          </p:cNvSpPr>
          <p:nvPr>
            <p:ph idx="1"/>
          </p:nvPr>
        </p:nvSpPr>
        <p:spPr/>
        <p:txBody>
          <a:bodyPr>
            <a:normAutofit/>
          </a:bodyPr>
          <a:lstStyle/>
          <a:p>
            <a:r>
              <a:rPr lang="en-GB" dirty="0">
                <a:latin typeface="Kinetic Letters" panose="00000500000000000000" pitchFamily="50" charset="0"/>
              </a:rPr>
              <a:t>We are proud of how the children have settled and got into routines of sitting on chairs and staying there to learn.  They are showing their learning well in exercise books. </a:t>
            </a:r>
          </a:p>
          <a:p>
            <a:r>
              <a:rPr lang="en-GB" dirty="0" smtClean="0">
                <a:latin typeface="Kinetic Letters" panose="00000500000000000000" pitchFamily="50" charset="0"/>
              </a:rPr>
              <a:t>Our classroom environment continues to change at a pace correct for the children.  Our table layout has changed and will change again soon to be more formal.</a:t>
            </a:r>
          </a:p>
          <a:p>
            <a:r>
              <a:rPr lang="en-GB" dirty="0" smtClean="0">
                <a:latin typeface="Kinetic Letters" panose="00000500000000000000" pitchFamily="50" charset="0"/>
              </a:rPr>
              <a:t>After half term, we continue to increase the time spent at tables and whole class learning.  </a:t>
            </a:r>
          </a:p>
          <a:p>
            <a:pPr marL="0" indent="0">
              <a:buNone/>
            </a:pPr>
            <a:endParaRPr lang="en-GB" dirty="0">
              <a:latin typeface="Kinetic Letters" panose="00000500000000000000" pitchFamily="50" charset="0"/>
            </a:endParaRPr>
          </a:p>
        </p:txBody>
      </p:sp>
    </p:spTree>
    <p:extLst>
      <p:ext uri="{BB962C8B-B14F-4D97-AF65-F5344CB8AC3E}">
        <p14:creationId xmlns:p14="http://schemas.microsoft.com/office/powerpoint/2010/main" val="17823357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600" dirty="0" smtClean="0">
                <a:solidFill>
                  <a:srgbClr val="00B050"/>
                </a:solidFill>
                <a:latin typeface="Kinetic Letters" panose="00000500000000000000" pitchFamily="50" charset="0"/>
              </a:rPr>
              <a:t>Our current timetable</a:t>
            </a:r>
            <a:endParaRPr lang="en-GB" sz="6600" dirty="0">
              <a:solidFill>
                <a:srgbClr val="00B050"/>
              </a:solidFill>
              <a:latin typeface="Kinetic Letters" panose="00000500000000000000" pitchFamily="50" charset="0"/>
            </a:endParaRPr>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9512" y="1196752"/>
            <a:ext cx="8743318" cy="4968552"/>
          </a:xfrm>
        </p:spPr>
      </p:pic>
    </p:spTree>
    <p:extLst>
      <p:ext uri="{BB962C8B-B14F-4D97-AF65-F5344CB8AC3E}">
        <p14:creationId xmlns:p14="http://schemas.microsoft.com/office/powerpoint/2010/main" val="22126294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4299" y="-19270"/>
            <a:ext cx="8229600" cy="1143000"/>
          </a:xfrm>
        </p:spPr>
        <p:txBody>
          <a:bodyPr/>
          <a:lstStyle/>
          <a:p>
            <a:r>
              <a:rPr lang="en-GB" b="1" dirty="0" smtClean="0">
                <a:solidFill>
                  <a:srgbClr val="00B050"/>
                </a:solidFill>
                <a:latin typeface="Kinetic Letters" pitchFamily="50" charset="0"/>
              </a:rPr>
              <a:t>Y1 English Curriculum Map 2025-2026 A</a:t>
            </a:r>
            <a:endParaRPr lang="en-GB" dirty="0"/>
          </a:p>
        </p:txBody>
      </p:sp>
      <p:pic>
        <p:nvPicPr>
          <p:cNvPr id="6" name="Content Placeholder 5"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64299" y="908720"/>
            <a:ext cx="7924125" cy="5775865"/>
          </a:xfrm>
        </p:spPr>
      </p:pic>
    </p:spTree>
    <p:extLst>
      <p:ext uri="{BB962C8B-B14F-4D97-AF65-F5344CB8AC3E}">
        <p14:creationId xmlns:p14="http://schemas.microsoft.com/office/powerpoint/2010/main" val="17463309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4299" y="-19270"/>
            <a:ext cx="8229600" cy="1143000"/>
          </a:xfrm>
        </p:spPr>
        <p:txBody>
          <a:bodyPr/>
          <a:lstStyle/>
          <a:p>
            <a:r>
              <a:rPr lang="en-GB" b="1" dirty="0" smtClean="0">
                <a:solidFill>
                  <a:srgbClr val="00B050"/>
                </a:solidFill>
                <a:latin typeface="Kinetic Letters" pitchFamily="50" charset="0"/>
              </a:rPr>
              <a:t>Y1 English Curriculum Map 2025-2026 B</a:t>
            </a:r>
            <a:endParaRPr lang="en-GB" dirty="0"/>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64299" y="1123729"/>
            <a:ext cx="8229600" cy="5401711"/>
          </a:xfrm>
        </p:spPr>
      </p:pic>
    </p:spTree>
    <p:extLst>
      <p:ext uri="{BB962C8B-B14F-4D97-AF65-F5344CB8AC3E}">
        <p14:creationId xmlns:p14="http://schemas.microsoft.com/office/powerpoint/2010/main" val="132016263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4299" y="-19270"/>
            <a:ext cx="8229600" cy="1143000"/>
          </a:xfrm>
        </p:spPr>
        <p:txBody>
          <a:bodyPr/>
          <a:lstStyle/>
          <a:p>
            <a:r>
              <a:rPr lang="en-GB" b="1" dirty="0" smtClean="0">
                <a:solidFill>
                  <a:srgbClr val="00B050"/>
                </a:solidFill>
                <a:latin typeface="Kinetic Letters" pitchFamily="50" charset="0"/>
              </a:rPr>
              <a:t>Y1 Maths Curriculum Map 2025-2026 </a:t>
            </a:r>
            <a:endParaRPr lang="en-GB" dirty="0"/>
          </a:p>
        </p:txBody>
      </p:sp>
      <p:pic>
        <p:nvPicPr>
          <p:cNvPr id="4" name="Picture 3"/>
          <p:cNvPicPr>
            <a:picLocks noChangeAspect="1"/>
          </p:cNvPicPr>
          <p:nvPr/>
        </p:nvPicPr>
        <p:blipFill>
          <a:blip r:embed="rId2"/>
          <a:stretch>
            <a:fillRect/>
          </a:stretch>
        </p:blipFill>
        <p:spPr>
          <a:xfrm>
            <a:off x="91735" y="1844824"/>
            <a:ext cx="8974728" cy="2376685"/>
          </a:xfrm>
          <a:prstGeom prst="rect">
            <a:avLst/>
          </a:prstGeom>
        </p:spPr>
      </p:pic>
    </p:spTree>
    <p:extLst>
      <p:ext uri="{BB962C8B-B14F-4D97-AF65-F5344CB8AC3E}">
        <p14:creationId xmlns:p14="http://schemas.microsoft.com/office/powerpoint/2010/main" val="338450382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4299" y="-19270"/>
            <a:ext cx="8229600" cy="1143000"/>
          </a:xfrm>
        </p:spPr>
        <p:txBody>
          <a:bodyPr/>
          <a:lstStyle/>
          <a:p>
            <a:r>
              <a:rPr lang="en-GB" b="1" dirty="0" smtClean="0">
                <a:solidFill>
                  <a:srgbClr val="00B050"/>
                </a:solidFill>
                <a:latin typeface="Kinetic Letters" pitchFamily="50" charset="0"/>
              </a:rPr>
              <a:t>Y1 Maths Curriculum Map 2025-2026 </a:t>
            </a:r>
            <a:endParaRPr lang="en-GB" dirty="0"/>
          </a:p>
        </p:txBody>
      </p:sp>
      <p:pic>
        <p:nvPicPr>
          <p:cNvPr id="3" name="Picture 2"/>
          <p:cNvPicPr>
            <a:picLocks noChangeAspect="1"/>
          </p:cNvPicPr>
          <p:nvPr/>
        </p:nvPicPr>
        <p:blipFill>
          <a:blip r:embed="rId2"/>
          <a:stretch>
            <a:fillRect/>
          </a:stretch>
        </p:blipFill>
        <p:spPr>
          <a:xfrm>
            <a:off x="0" y="1268760"/>
            <a:ext cx="9144000" cy="1876048"/>
          </a:xfrm>
          <a:prstGeom prst="rect">
            <a:avLst/>
          </a:prstGeom>
        </p:spPr>
      </p:pic>
      <p:pic>
        <p:nvPicPr>
          <p:cNvPr id="5" name="Picture 4"/>
          <p:cNvPicPr>
            <a:picLocks noChangeAspect="1"/>
          </p:cNvPicPr>
          <p:nvPr/>
        </p:nvPicPr>
        <p:blipFill>
          <a:blip r:embed="rId3"/>
          <a:stretch>
            <a:fillRect/>
          </a:stretch>
        </p:blipFill>
        <p:spPr>
          <a:xfrm>
            <a:off x="24656" y="3501008"/>
            <a:ext cx="9119344" cy="2100467"/>
          </a:xfrm>
          <a:prstGeom prst="rect">
            <a:avLst/>
          </a:prstGeom>
        </p:spPr>
      </p:pic>
    </p:spTree>
    <p:extLst>
      <p:ext uri="{BB962C8B-B14F-4D97-AF65-F5344CB8AC3E}">
        <p14:creationId xmlns:p14="http://schemas.microsoft.com/office/powerpoint/2010/main" val="54820578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4299" y="-19270"/>
            <a:ext cx="7852117" cy="639958"/>
          </a:xfrm>
        </p:spPr>
        <p:txBody>
          <a:bodyPr>
            <a:normAutofit fontScale="90000"/>
          </a:bodyPr>
          <a:lstStyle/>
          <a:p>
            <a:r>
              <a:rPr lang="en-GB" b="1" dirty="0" smtClean="0">
                <a:solidFill>
                  <a:srgbClr val="00B050"/>
                </a:solidFill>
                <a:latin typeface="Kinetic Letters" pitchFamily="50" charset="0"/>
              </a:rPr>
              <a:t>Y1 Curriculum Map 2025-2026 for Autumn</a:t>
            </a:r>
            <a:endParaRPr lang="en-GB"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935871815"/>
              </p:ext>
            </p:extLst>
          </p:nvPr>
        </p:nvGraphicFramePr>
        <p:xfrm>
          <a:off x="323528" y="624023"/>
          <a:ext cx="8640960" cy="6065652"/>
        </p:xfrm>
        <a:graphic>
          <a:graphicData uri="http://schemas.openxmlformats.org/drawingml/2006/table">
            <a:tbl>
              <a:tblPr firstRow="1" bandRow="1">
                <a:tableStyleId>{5C22544A-7EE6-4342-B048-85BDC9FD1C3A}</a:tableStyleId>
              </a:tblPr>
              <a:tblGrid>
                <a:gridCol w="864096">
                  <a:extLst>
                    <a:ext uri="{9D8B030D-6E8A-4147-A177-3AD203B41FA5}">
                      <a16:colId xmlns:a16="http://schemas.microsoft.com/office/drawing/2014/main" val="3065232654"/>
                    </a:ext>
                  </a:extLst>
                </a:gridCol>
                <a:gridCol w="936104">
                  <a:extLst>
                    <a:ext uri="{9D8B030D-6E8A-4147-A177-3AD203B41FA5}">
                      <a16:colId xmlns:a16="http://schemas.microsoft.com/office/drawing/2014/main" val="263904209"/>
                    </a:ext>
                  </a:extLst>
                </a:gridCol>
                <a:gridCol w="1584176">
                  <a:extLst>
                    <a:ext uri="{9D8B030D-6E8A-4147-A177-3AD203B41FA5}">
                      <a16:colId xmlns:a16="http://schemas.microsoft.com/office/drawing/2014/main" val="2539320720"/>
                    </a:ext>
                  </a:extLst>
                </a:gridCol>
                <a:gridCol w="1440160">
                  <a:extLst>
                    <a:ext uri="{9D8B030D-6E8A-4147-A177-3AD203B41FA5}">
                      <a16:colId xmlns:a16="http://schemas.microsoft.com/office/drawing/2014/main" val="2203772981"/>
                    </a:ext>
                  </a:extLst>
                </a:gridCol>
                <a:gridCol w="1347578">
                  <a:extLst>
                    <a:ext uri="{9D8B030D-6E8A-4147-A177-3AD203B41FA5}">
                      <a16:colId xmlns:a16="http://schemas.microsoft.com/office/drawing/2014/main" val="2745481926"/>
                    </a:ext>
                  </a:extLst>
                </a:gridCol>
                <a:gridCol w="1172702">
                  <a:extLst>
                    <a:ext uri="{9D8B030D-6E8A-4147-A177-3AD203B41FA5}">
                      <a16:colId xmlns:a16="http://schemas.microsoft.com/office/drawing/2014/main" val="3833156116"/>
                    </a:ext>
                  </a:extLst>
                </a:gridCol>
                <a:gridCol w="1296144">
                  <a:extLst>
                    <a:ext uri="{9D8B030D-6E8A-4147-A177-3AD203B41FA5}">
                      <a16:colId xmlns:a16="http://schemas.microsoft.com/office/drawing/2014/main" val="3226444587"/>
                    </a:ext>
                  </a:extLst>
                </a:gridCol>
              </a:tblGrid>
              <a:tr h="380355">
                <a:tc>
                  <a:txBody>
                    <a:bodyPr/>
                    <a:lstStyle/>
                    <a:p>
                      <a:endParaRPr lang="en-GB" dirty="0"/>
                    </a:p>
                  </a:txBody>
                  <a:tcPr/>
                </a:tc>
                <a:tc>
                  <a:txBody>
                    <a:bodyPr/>
                    <a:lstStyle/>
                    <a:p>
                      <a:pPr algn="ctr"/>
                      <a:r>
                        <a:rPr lang="en-GB" dirty="0" smtClean="0">
                          <a:latin typeface="Kinetic Letters" panose="00000500000000000000" pitchFamily="50" charset="0"/>
                        </a:rPr>
                        <a:t>Autumn 1</a:t>
                      </a:r>
                      <a:endParaRPr lang="en-GB" dirty="0">
                        <a:latin typeface="Kinetic Letters" panose="00000500000000000000" pitchFamily="50" charset="0"/>
                      </a:endParaRPr>
                    </a:p>
                  </a:txBody>
                  <a:tcPr/>
                </a:tc>
                <a:tc>
                  <a:txBody>
                    <a:bodyPr/>
                    <a:lstStyle/>
                    <a:p>
                      <a:pPr algn="ctr"/>
                      <a:r>
                        <a:rPr lang="en-GB" dirty="0" smtClean="0">
                          <a:latin typeface="Kinetic Letters" panose="00000500000000000000" pitchFamily="50" charset="0"/>
                        </a:rPr>
                        <a:t>Autumn 2</a:t>
                      </a:r>
                      <a:endParaRPr lang="en-GB" dirty="0">
                        <a:latin typeface="Kinetic Letters" panose="00000500000000000000" pitchFamily="50" charset="0"/>
                      </a:endParaRPr>
                    </a:p>
                  </a:txBody>
                  <a:tcPr/>
                </a:tc>
                <a:tc>
                  <a:txBody>
                    <a:bodyPr/>
                    <a:lstStyle/>
                    <a:p>
                      <a:pPr algn="ctr"/>
                      <a:r>
                        <a:rPr lang="en-GB" dirty="0" smtClean="0">
                          <a:latin typeface="Kinetic Letters" panose="00000500000000000000" pitchFamily="50" charset="0"/>
                        </a:rPr>
                        <a:t>Spring 1</a:t>
                      </a:r>
                      <a:endParaRPr lang="en-GB" dirty="0">
                        <a:latin typeface="Kinetic Letters" panose="00000500000000000000" pitchFamily="50" charset="0"/>
                      </a:endParaRPr>
                    </a:p>
                  </a:txBody>
                  <a:tcPr/>
                </a:tc>
                <a:tc>
                  <a:txBody>
                    <a:bodyPr/>
                    <a:lstStyle/>
                    <a:p>
                      <a:pPr algn="ctr"/>
                      <a:r>
                        <a:rPr lang="en-GB" dirty="0" smtClean="0">
                          <a:latin typeface="Kinetic Letters" panose="00000500000000000000" pitchFamily="50" charset="0"/>
                        </a:rPr>
                        <a:t>Spring 2</a:t>
                      </a:r>
                      <a:endParaRPr lang="en-GB" dirty="0">
                        <a:latin typeface="Kinetic Letters" panose="00000500000000000000" pitchFamily="50" charset="0"/>
                      </a:endParaRPr>
                    </a:p>
                  </a:txBody>
                  <a:tcPr/>
                </a:tc>
                <a:tc>
                  <a:txBody>
                    <a:bodyPr/>
                    <a:lstStyle/>
                    <a:p>
                      <a:pPr algn="ctr"/>
                      <a:r>
                        <a:rPr lang="en-GB" dirty="0" smtClean="0">
                          <a:latin typeface="Kinetic Letters" panose="00000500000000000000" pitchFamily="50" charset="0"/>
                        </a:rPr>
                        <a:t>Summer 1</a:t>
                      </a:r>
                      <a:endParaRPr lang="en-GB" dirty="0">
                        <a:latin typeface="Kinetic Letters" panose="00000500000000000000" pitchFamily="50" charset="0"/>
                      </a:endParaRPr>
                    </a:p>
                  </a:txBody>
                  <a:tcPr/>
                </a:tc>
                <a:tc>
                  <a:txBody>
                    <a:bodyPr/>
                    <a:lstStyle/>
                    <a:p>
                      <a:pPr algn="ctr"/>
                      <a:r>
                        <a:rPr lang="en-GB" dirty="0" smtClean="0">
                          <a:latin typeface="Kinetic Letters" panose="00000500000000000000" pitchFamily="50" charset="0"/>
                        </a:rPr>
                        <a:t>Summer 2</a:t>
                      </a:r>
                      <a:endParaRPr lang="en-GB" dirty="0">
                        <a:latin typeface="Kinetic Letters" panose="00000500000000000000" pitchFamily="50" charset="0"/>
                      </a:endParaRPr>
                    </a:p>
                  </a:txBody>
                  <a:tcPr/>
                </a:tc>
                <a:extLst>
                  <a:ext uri="{0D108BD9-81ED-4DB2-BD59-A6C34878D82A}">
                    <a16:rowId xmlns:a16="http://schemas.microsoft.com/office/drawing/2014/main" val="3576998408"/>
                  </a:ext>
                </a:extLst>
              </a:tr>
              <a:tr h="380355">
                <a:tc>
                  <a:txBody>
                    <a:bodyPr/>
                    <a:lstStyle/>
                    <a:p>
                      <a:r>
                        <a:rPr lang="en-GB" dirty="0" smtClean="0">
                          <a:latin typeface="Kinetic Letters" panose="00000500000000000000" pitchFamily="50" charset="0"/>
                        </a:rPr>
                        <a:t>Science</a:t>
                      </a:r>
                      <a:endParaRPr lang="en-GB" dirty="0">
                        <a:latin typeface="Kinetic Letters" panose="00000500000000000000" pitchFamily="50" charset="0"/>
                      </a:endParaRPr>
                    </a:p>
                  </a:txBody>
                  <a:tcPr/>
                </a:tc>
                <a:tc>
                  <a:txBody>
                    <a:bodyPr/>
                    <a:lstStyle/>
                    <a:p>
                      <a:r>
                        <a:rPr lang="en-GB" dirty="0" smtClean="0">
                          <a:latin typeface="Kinetic Letters" panose="00000500000000000000" pitchFamily="50" charset="0"/>
                        </a:rPr>
                        <a:t>Materials</a:t>
                      </a:r>
                      <a:endParaRPr lang="en-GB" dirty="0">
                        <a:latin typeface="Kinetic Letters" panose="00000500000000000000" pitchFamily="50" charset="0"/>
                      </a:endParaRPr>
                    </a:p>
                  </a:txBody>
                  <a:tcPr/>
                </a:tc>
                <a:tc>
                  <a:txBody>
                    <a:bodyPr/>
                    <a:lstStyle/>
                    <a:p>
                      <a:r>
                        <a:rPr lang="en-GB" dirty="0" smtClean="0">
                          <a:latin typeface="Kinetic Letters" panose="00000500000000000000" pitchFamily="50" charset="0"/>
                        </a:rPr>
                        <a:t>Animals </a:t>
                      </a:r>
                      <a:r>
                        <a:rPr lang="en-GB" dirty="0" err="1" smtClean="0">
                          <a:latin typeface="Kinetic Letters" panose="00000500000000000000" pitchFamily="50" charset="0"/>
                        </a:rPr>
                        <a:t>inc.</a:t>
                      </a:r>
                      <a:r>
                        <a:rPr lang="en-GB" baseline="0" dirty="0" smtClean="0">
                          <a:latin typeface="Kinetic Letters" panose="00000500000000000000" pitchFamily="50" charset="0"/>
                        </a:rPr>
                        <a:t> humans</a:t>
                      </a:r>
                      <a:endParaRPr lang="en-GB" dirty="0">
                        <a:latin typeface="Kinetic Letters" panose="00000500000000000000" pitchFamily="50" charset="0"/>
                      </a:endParaRPr>
                    </a:p>
                  </a:txBody>
                  <a:tcPr/>
                </a:tc>
                <a:tc>
                  <a:txBody>
                    <a:bodyPr/>
                    <a:lstStyle/>
                    <a:p>
                      <a:r>
                        <a:rPr lang="en-GB" dirty="0" smtClean="0">
                          <a:latin typeface="Kinetic Letters" panose="00000500000000000000" pitchFamily="50" charset="0"/>
                        </a:rPr>
                        <a:t>Animals</a:t>
                      </a:r>
                      <a:r>
                        <a:rPr lang="en-GB" baseline="0" dirty="0" smtClean="0">
                          <a:latin typeface="Kinetic Letters" panose="00000500000000000000" pitchFamily="50" charset="0"/>
                        </a:rPr>
                        <a:t> &amp; Seasons</a:t>
                      </a:r>
                      <a:endParaRPr lang="en-GB" dirty="0">
                        <a:latin typeface="Kinetic Letters" panose="00000500000000000000" pitchFamily="50" charset="0"/>
                      </a:endParaRPr>
                    </a:p>
                  </a:txBody>
                  <a:tcPr/>
                </a:tc>
                <a:tc>
                  <a:txBody>
                    <a:bodyPr/>
                    <a:lstStyle/>
                    <a:p>
                      <a:r>
                        <a:rPr lang="en-GB" dirty="0" smtClean="0">
                          <a:latin typeface="Kinetic Letters" panose="00000500000000000000" pitchFamily="50" charset="0"/>
                        </a:rPr>
                        <a:t>Plants</a:t>
                      </a:r>
                      <a:endParaRPr lang="en-GB" dirty="0">
                        <a:latin typeface="Kinetic Letters" panose="00000500000000000000" pitchFamily="50" charset="0"/>
                      </a:endParaRPr>
                    </a:p>
                  </a:txBody>
                  <a:tcPr/>
                </a:tc>
                <a:tc>
                  <a:txBody>
                    <a:bodyPr/>
                    <a:lstStyle/>
                    <a:p>
                      <a:r>
                        <a:rPr lang="en-GB" dirty="0" smtClean="0">
                          <a:latin typeface="Kinetic Letters" panose="00000500000000000000" pitchFamily="50" charset="0"/>
                        </a:rPr>
                        <a:t>Plants</a:t>
                      </a:r>
                      <a:endParaRPr lang="en-GB" dirty="0">
                        <a:latin typeface="Kinetic Letters" panose="00000500000000000000" pitchFamily="50" charset="0"/>
                      </a:endParaRPr>
                    </a:p>
                  </a:txBody>
                  <a:tcPr/>
                </a:tc>
                <a:tc>
                  <a:txBody>
                    <a:bodyPr/>
                    <a:lstStyle/>
                    <a:p>
                      <a:r>
                        <a:rPr lang="en-GB" dirty="0" smtClean="0">
                          <a:latin typeface="Kinetic Letters" panose="00000500000000000000" pitchFamily="50" charset="0"/>
                        </a:rPr>
                        <a:t>Outdoor</a:t>
                      </a:r>
                      <a:r>
                        <a:rPr lang="en-GB" baseline="0" dirty="0" smtClean="0">
                          <a:latin typeface="Kinetic Letters" panose="00000500000000000000" pitchFamily="50" charset="0"/>
                        </a:rPr>
                        <a:t> learning</a:t>
                      </a:r>
                      <a:endParaRPr lang="en-GB" dirty="0">
                        <a:latin typeface="Kinetic Letters" panose="00000500000000000000" pitchFamily="50" charset="0"/>
                      </a:endParaRPr>
                    </a:p>
                  </a:txBody>
                  <a:tcPr/>
                </a:tc>
                <a:extLst>
                  <a:ext uri="{0D108BD9-81ED-4DB2-BD59-A6C34878D82A}">
                    <a16:rowId xmlns:a16="http://schemas.microsoft.com/office/drawing/2014/main" val="2344250184"/>
                  </a:ext>
                </a:extLst>
              </a:tr>
              <a:tr h="582784">
                <a:tc>
                  <a:txBody>
                    <a:bodyPr/>
                    <a:lstStyle/>
                    <a:p>
                      <a:r>
                        <a:rPr lang="en-GB" dirty="0" smtClean="0">
                          <a:latin typeface="Kinetic Letters" panose="00000500000000000000" pitchFamily="50" charset="0"/>
                        </a:rPr>
                        <a:t>History</a:t>
                      </a:r>
                      <a:endParaRPr lang="en-GB" dirty="0">
                        <a:latin typeface="Kinetic Letters" panose="00000500000000000000" pitchFamily="50" charset="0"/>
                      </a:endParaRPr>
                    </a:p>
                  </a:txBody>
                  <a:tcPr/>
                </a:tc>
                <a:tc>
                  <a:txBody>
                    <a:bodyPr/>
                    <a:lstStyle/>
                    <a:p>
                      <a:r>
                        <a:rPr lang="en-GB" dirty="0" smtClean="0">
                          <a:latin typeface="Kinetic Letters" panose="00000500000000000000" pitchFamily="50" charset="0"/>
                        </a:rPr>
                        <a:t>Now and Then</a:t>
                      </a:r>
                      <a:endParaRPr lang="en-GB" dirty="0">
                        <a:latin typeface="Kinetic Letters" panose="00000500000000000000" pitchFamily="50" charset="0"/>
                      </a:endParaRPr>
                    </a:p>
                  </a:txBody>
                  <a:tcPr/>
                </a:tc>
                <a:tc>
                  <a:txBody>
                    <a:bodyPr/>
                    <a:lstStyle/>
                    <a:p>
                      <a:endParaRPr lang="en-GB">
                        <a:latin typeface="Kinetic Letters" panose="00000500000000000000" pitchFamily="50" charset="0"/>
                      </a:endParaRPr>
                    </a:p>
                  </a:txBody>
                  <a:tcPr/>
                </a:tc>
                <a:tc>
                  <a:txBody>
                    <a:bodyPr/>
                    <a:lstStyle/>
                    <a:p>
                      <a:endParaRPr lang="en-GB">
                        <a:latin typeface="Kinetic Letters" panose="00000500000000000000" pitchFamily="50" charset="0"/>
                      </a:endParaRPr>
                    </a:p>
                  </a:txBody>
                  <a:tcPr/>
                </a:tc>
                <a:tc>
                  <a:txBody>
                    <a:bodyPr/>
                    <a:lstStyle/>
                    <a:p>
                      <a:r>
                        <a:rPr lang="en-GB" dirty="0" smtClean="0">
                          <a:latin typeface="Kinetic Letters" panose="00000500000000000000" pitchFamily="50" charset="0"/>
                        </a:rPr>
                        <a:t>The lady and the</a:t>
                      </a:r>
                      <a:r>
                        <a:rPr lang="en-GB" baseline="0" dirty="0" smtClean="0">
                          <a:latin typeface="Kinetic Letters" panose="00000500000000000000" pitchFamily="50" charset="0"/>
                        </a:rPr>
                        <a:t> lamp</a:t>
                      </a:r>
                      <a:endParaRPr lang="en-GB" dirty="0">
                        <a:latin typeface="Kinetic Letters" panose="00000500000000000000" pitchFamily="50" charset="0"/>
                      </a:endParaRPr>
                    </a:p>
                  </a:txBody>
                  <a:tcPr/>
                </a:tc>
                <a:tc>
                  <a:txBody>
                    <a:bodyPr/>
                    <a:lstStyle/>
                    <a:p>
                      <a:r>
                        <a:rPr lang="en-GB" dirty="0" smtClean="0">
                          <a:latin typeface="Kinetic Letters" panose="00000500000000000000" pitchFamily="50" charset="0"/>
                        </a:rPr>
                        <a:t>The lady</a:t>
                      </a:r>
                      <a:r>
                        <a:rPr lang="en-GB" baseline="0" dirty="0" smtClean="0">
                          <a:latin typeface="Kinetic Letters" panose="00000500000000000000" pitchFamily="50" charset="0"/>
                        </a:rPr>
                        <a:t> and the lamp</a:t>
                      </a:r>
                      <a:endParaRPr lang="en-GB" dirty="0">
                        <a:latin typeface="Kinetic Letters" panose="00000500000000000000" pitchFamily="50" charset="0"/>
                      </a:endParaRPr>
                    </a:p>
                  </a:txBody>
                  <a:tcPr/>
                </a:tc>
                <a:tc>
                  <a:txBody>
                    <a:bodyPr/>
                    <a:lstStyle/>
                    <a:p>
                      <a:endParaRPr lang="en-GB">
                        <a:latin typeface="Kinetic Letters" panose="00000500000000000000" pitchFamily="50" charset="0"/>
                      </a:endParaRPr>
                    </a:p>
                  </a:txBody>
                  <a:tcPr/>
                </a:tc>
                <a:extLst>
                  <a:ext uri="{0D108BD9-81ED-4DB2-BD59-A6C34878D82A}">
                    <a16:rowId xmlns:a16="http://schemas.microsoft.com/office/drawing/2014/main" val="3671836333"/>
                  </a:ext>
                </a:extLst>
              </a:tr>
              <a:tr h="380355">
                <a:tc>
                  <a:txBody>
                    <a:bodyPr/>
                    <a:lstStyle/>
                    <a:p>
                      <a:r>
                        <a:rPr lang="en-GB" dirty="0" smtClean="0">
                          <a:latin typeface="Kinetic Letters" panose="00000500000000000000" pitchFamily="50" charset="0"/>
                        </a:rPr>
                        <a:t>Geog.</a:t>
                      </a:r>
                      <a:endParaRPr lang="en-GB" dirty="0">
                        <a:latin typeface="Kinetic Letters" panose="00000500000000000000" pitchFamily="50" charset="0"/>
                      </a:endParaRPr>
                    </a:p>
                  </a:txBody>
                  <a:tcPr/>
                </a:tc>
                <a:tc>
                  <a:txBody>
                    <a:bodyPr/>
                    <a:lstStyle/>
                    <a:p>
                      <a:endParaRPr lang="en-GB">
                        <a:latin typeface="Kinetic Letters" panose="00000500000000000000" pitchFamily="50" charset="0"/>
                      </a:endParaRPr>
                    </a:p>
                  </a:txBody>
                  <a:tcPr/>
                </a:tc>
                <a:tc>
                  <a:txBody>
                    <a:bodyPr/>
                    <a:lstStyle/>
                    <a:p>
                      <a:r>
                        <a:rPr lang="en-GB" dirty="0" smtClean="0">
                          <a:latin typeface="Kinetic Letters" panose="00000500000000000000" pitchFamily="50" charset="0"/>
                        </a:rPr>
                        <a:t>There’s no place</a:t>
                      </a:r>
                      <a:r>
                        <a:rPr lang="en-GB" baseline="0" dirty="0" smtClean="0">
                          <a:latin typeface="Kinetic Letters" panose="00000500000000000000" pitchFamily="50" charset="0"/>
                        </a:rPr>
                        <a:t> like home</a:t>
                      </a:r>
                      <a:endParaRPr lang="en-GB" dirty="0">
                        <a:latin typeface="Kinetic Letters" panose="00000500000000000000" pitchFamily="50" charset="0"/>
                      </a:endParaRPr>
                    </a:p>
                  </a:txBody>
                  <a:tcPr/>
                </a:tc>
                <a:tc>
                  <a:txBody>
                    <a:bodyPr/>
                    <a:lstStyle/>
                    <a:p>
                      <a:r>
                        <a:rPr lang="en-GB" dirty="0" smtClean="0">
                          <a:latin typeface="Kinetic Letters" panose="00000500000000000000" pitchFamily="50" charset="0"/>
                        </a:rPr>
                        <a:t>There’s no place</a:t>
                      </a:r>
                      <a:r>
                        <a:rPr lang="en-GB" baseline="0" dirty="0" smtClean="0">
                          <a:latin typeface="Kinetic Letters" panose="00000500000000000000" pitchFamily="50" charset="0"/>
                        </a:rPr>
                        <a:t> like home</a:t>
                      </a:r>
                      <a:endParaRPr lang="en-GB" dirty="0">
                        <a:latin typeface="Kinetic Letters" panose="00000500000000000000" pitchFamily="50" charset="0"/>
                      </a:endParaRPr>
                    </a:p>
                  </a:txBody>
                  <a:tcPr/>
                </a:tc>
                <a:tc>
                  <a:txBody>
                    <a:bodyPr/>
                    <a:lstStyle/>
                    <a:p>
                      <a:endParaRPr lang="en-GB">
                        <a:latin typeface="Kinetic Letters" panose="00000500000000000000" pitchFamily="50" charset="0"/>
                      </a:endParaRPr>
                    </a:p>
                  </a:txBody>
                  <a:tcPr/>
                </a:tc>
                <a:tc>
                  <a:txBody>
                    <a:bodyPr/>
                    <a:lstStyle/>
                    <a:p>
                      <a:endParaRPr lang="en-GB">
                        <a:latin typeface="Kinetic Letters" panose="00000500000000000000" pitchFamily="50" charset="0"/>
                      </a:endParaRPr>
                    </a:p>
                  </a:txBody>
                  <a:tcPr/>
                </a:tc>
                <a:tc>
                  <a:txBody>
                    <a:bodyPr/>
                    <a:lstStyle/>
                    <a:p>
                      <a:r>
                        <a:rPr lang="en-GB" dirty="0" smtClean="0">
                          <a:latin typeface="Kinetic Letters" panose="00000500000000000000" pitchFamily="50" charset="0"/>
                        </a:rPr>
                        <a:t>The</a:t>
                      </a:r>
                      <a:r>
                        <a:rPr lang="en-GB" baseline="0" dirty="0" smtClean="0">
                          <a:latin typeface="Kinetic Letters" panose="00000500000000000000" pitchFamily="50" charset="0"/>
                        </a:rPr>
                        <a:t> Weather</a:t>
                      </a:r>
                      <a:endParaRPr lang="en-GB" dirty="0">
                        <a:latin typeface="Kinetic Letters" panose="00000500000000000000" pitchFamily="50" charset="0"/>
                      </a:endParaRPr>
                    </a:p>
                  </a:txBody>
                  <a:tcPr/>
                </a:tc>
                <a:extLst>
                  <a:ext uri="{0D108BD9-81ED-4DB2-BD59-A6C34878D82A}">
                    <a16:rowId xmlns:a16="http://schemas.microsoft.com/office/drawing/2014/main" val="2600474799"/>
                  </a:ext>
                </a:extLst>
              </a:tr>
              <a:tr h="380355">
                <a:tc>
                  <a:txBody>
                    <a:bodyPr/>
                    <a:lstStyle/>
                    <a:p>
                      <a:r>
                        <a:rPr lang="en-GB" dirty="0" smtClean="0">
                          <a:latin typeface="Kinetic Letters" panose="00000500000000000000" pitchFamily="50" charset="0"/>
                        </a:rPr>
                        <a:t>Computing</a:t>
                      </a:r>
                      <a:endParaRPr lang="en-GB" dirty="0">
                        <a:latin typeface="Kinetic Letters" panose="00000500000000000000" pitchFamily="50" charset="0"/>
                      </a:endParaRPr>
                    </a:p>
                  </a:txBody>
                  <a:tcPr/>
                </a:tc>
                <a:tc>
                  <a:txBody>
                    <a:bodyPr/>
                    <a:lstStyle/>
                    <a:p>
                      <a:r>
                        <a:rPr lang="en-GB" dirty="0" smtClean="0">
                          <a:latin typeface="Kinetic Letters" panose="00000500000000000000" pitchFamily="50" charset="0"/>
                        </a:rPr>
                        <a:t>Online safety</a:t>
                      </a:r>
                      <a:endParaRPr lang="en-GB" dirty="0">
                        <a:latin typeface="Kinetic Letters" panose="00000500000000000000" pitchFamily="50" charset="0"/>
                      </a:endParaRPr>
                    </a:p>
                  </a:txBody>
                  <a:tcPr/>
                </a:tc>
                <a:tc>
                  <a:txBody>
                    <a:bodyPr/>
                    <a:lstStyle/>
                    <a:p>
                      <a:r>
                        <a:rPr lang="en-GB" dirty="0" smtClean="0">
                          <a:latin typeface="Kinetic Letters" panose="00000500000000000000" pitchFamily="50" charset="0"/>
                        </a:rPr>
                        <a:t>Card designers</a:t>
                      </a:r>
                      <a:endParaRPr lang="en-GB" dirty="0">
                        <a:latin typeface="Kinetic Letters" panose="00000500000000000000" pitchFamily="50" charset="0"/>
                      </a:endParaRPr>
                    </a:p>
                  </a:txBody>
                  <a:tcPr/>
                </a:tc>
                <a:tc>
                  <a:txBody>
                    <a:bodyPr/>
                    <a:lstStyle/>
                    <a:p>
                      <a:r>
                        <a:rPr lang="en-GB" dirty="0" smtClean="0">
                          <a:latin typeface="Kinetic Letters" panose="00000500000000000000" pitchFamily="50" charset="0"/>
                        </a:rPr>
                        <a:t>Programmers A</a:t>
                      </a:r>
                      <a:endParaRPr lang="en-GB" dirty="0">
                        <a:latin typeface="Kinetic Letters" panose="00000500000000000000" pitchFamily="50" charset="0"/>
                      </a:endParaRPr>
                    </a:p>
                  </a:txBody>
                  <a:tcPr/>
                </a:tc>
                <a:tc>
                  <a:txBody>
                    <a:bodyPr/>
                    <a:lstStyle/>
                    <a:p>
                      <a:r>
                        <a:rPr lang="en-GB" dirty="0" smtClean="0">
                          <a:latin typeface="Kinetic Letters" panose="00000500000000000000" pitchFamily="50" charset="0"/>
                        </a:rPr>
                        <a:t>Programmers B</a:t>
                      </a:r>
                      <a:endParaRPr lang="en-GB" dirty="0">
                        <a:latin typeface="Kinetic Letters" panose="00000500000000000000" pitchFamily="50" charset="0"/>
                      </a:endParaRPr>
                    </a:p>
                  </a:txBody>
                  <a:tcPr/>
                </a:tc>
                <a:tc>
                  <a:txBody>
                    <a:bodyPr/>
                    <a:lstStyle/>
                    <a:p>
                      <a:r>
                        <a:rPr lang="en-GB" dirty="0" smtClean="0">
                          <a:latin typeface="Kinetic Letters" panose="00000500000000000000" pitchFamily="50" charset="0"/>
                        </a:rPr>
                        <a:t>Authors</a:t>
                      </a:r>
                      <a:endParaRPr lang="en-GB" dirty="0">
                        <a:latin typeface="Kinetic Letters" panose="00000500000000000000" pitchFamily="50" charset="0"/>
                      </a:endParaRPr>
                    </a:p>
                  </a:txBody>
                  <a:tcPr/>
                </a:tc>
                <a:tc>
                  <a:txBody>
                    <a:bodyPr/>
                    <a:lstStyle/>
                    <a:p>
                      <a:r>
                        <a:rPr lang="en-GB" dirty="0" smtClean="0">
                          <a:latin typeface="Kinetic Letters" panose="00000500000000000000" pitchFamily="50" charset="0"/>
                        </a:rPr>
                        <a:t>Authors</a:t>
                      </a:r>
                      <a:endParaRPr lang="en-GB" dirty="0">
                        <a:latin typeface="Kinetic Letters" panose="00000500000000000000" pitchFamily="50" charset="0"/>
                      </a:endParaRPr>
                    </a:p>
                  </a:txBody>
                  <a:tcPr/>
                </a:tc>
                <a:extLst>
                  <a:ext uri="{0D108BD9-81ED-4DB2-BD59-A6C34878D82A}">
                    <a16:rowId xmlns:a16="http://schemas.microsoft.com/office/drawing/2014/main" val="2561316626"/>
                  </a:ext>
                </a:extLst>
              </a:tr>
              <a:tr h="380355">
                <a:tc>
                  <a:txBody>
                    <a:bodyPr/>
                    <a:lstStyle/>
                    <a:p>
                      <a:r>
                        <a:rPr lang="en-GB" dirty="0" smtClean="0">
                          <a:latin typeface="Kinetic Letters" panose="00000500000000000000" pitchFamily="50" charset="0"/>
                        </a:rPr>
                        <a:t>RE</a:t>
                      </a:r>
                      <a:endParaRPr lang="en-GB" dirty="0">
                        <a:latin typeface="Kinetic Letters" panose="00000500000000000000" pitchFamily="50" charset="0"/>
                      </a:endParaRPr>
                    </a:p>
                  </a:txBody>
                  <a:tcPr/>
                </a:tc>
                <a:tc>
                  <a:txBody>
                    <a:bodyPr/>
                    <a:lstStyle/>
                    <a:p>
                      <a:r>
                        <a:rPr lang="en-GB" dirty="0" smtClean="0">
                          <a:latin typeface="Kinetic Letters" panose="00000500000000000000" pitchFamily="50" charset="0"/>
                        </a:rPr>
                        <a:t>Christianity</a:t>
                      </a:r>
                      <a:endParaRPr lang="en-GB" dirty="0">
                        <a:latin typeface="Kinetic Letters" panose="00000500000000000000" pitchFamily="50" charset="0"/>
                      </a:endParaRPr>
                    </a:p>
                  </a:txBody>
                  <a:tcPr/>
                </a:tc>
                <a:tc>
                  <a:txBody>
                    <a:bodyPr/>
                    <a:lstStyle/>
                    <a:p>
                      <a:r>
                        <a:rPr lang="en-GB" dirty="0" smtClean="0">
                          <a:latin typeface="Kinetic Letters" panose="00000500000000000000" pitchFamily="50" charset="0"/>
                        </a:rPr>
                        <a:t>Christianity</a:t>
                      </a:r>
                      <a:endParaRPr lang="en-GB" dirty="0">
                        <a:latin typeface="Kinetic Letters" panose="00000500000000000000" pitchFamily="50" charset="0"/>
                      </a:endParaRPr>
                    </a:p>
                  </a:txBody>
                  <a:tcPr/>
                </a:tc>
                <a:tc>
                  <a:txBody>
                    <a:bodyPr/>
                    <a:lstStyle/>
                    <a:p>
                      <a:r>
                        <a:rPr lang="en-GB" dirty="0" smtClean="0">
                          <a:latin typeface="Kinetic Letters" panose="00000500000000000000" pitchFamily="50" charset="0"/>
                        </a:rPr>
                        <a:t>Islam</a:t>
                      </a:r>
                      <a:endParaRPr lang="en-GB" dirty="0">
                        <a:latin typeface="Kinetic Letters" panose="00000500000000000000" pitchFamily="50" charset="0"/>
                      </a:endParaRPr>
                    </a:p>
                  </a:txBody>
                  <a:tcPr/>
                </a:tc>
                <a:tc>
                  <a:txBody>
                    <a:bodyPr/>
                    <a:lstStyle/>
                    <a:p>
                      <a:r>
                        <a:rPr lang="en-GB" dirty="0" smtClean="0">
                          <a:latin typeface="Kinetic Letters" panose="00000500000000000000" pitchFamily="50" charset="0"/>
                        </a:rPr>
                        <a:t>Christianity</a:t>
                      </a:r>
                      <a:endParaRPr lang="en-GB" dirty="0">
                        <a:latin typeface="Kinetic Letters" panose="00000500000000000000" pitchFamily="50" charset="0"/>
                      </a:endParaRPr>
                    </a:p>
                  </a:txBody>
                  <a:tcPr/>
                </a:tc>
                <a:tc>
                  <a:txBody>
                    <a:bodyPr/>
                    <a:lstStyle/>
                    <a:p>
                      <a:r>
                        <a:rPr lang="en-GB" dirty="0" smtClean="0">
                          <a:latin typeface="Kinetic Letters" panose="00000500000000000000" pitchFamily="50" charset="0"/>
                        </a:rPr>
                        <a:t>Sikhism</a:t>
                      </a:r>
                      <a:endParaRPr lang="en-GB" dirty="0">
                        <a:latin typeface="Kinetic Letters" panose="00000500000000000000" pitchFamily="50" charset="0"/>
                      </a:endParaRPr>
                    </a:p>
                  </a:txBody>
                  <a:tcPr/>
                </a:tc>
                <a:tc>
                  <a:txBody>
                    <a:bodyPr/>
                    <a:lstStyle/>
                    <a:p>
                      <a:r>
                        <a:rPr lang="en-GB" dirty="0" smtClean="0">
                          <a:latin typeface="Kinetic Letters" panose="00000500000000000000" pitchFamily="50" charset="0"/>
                        </a:rPr>
                        <a:t>Sikhism</a:t>
                      </a:r>
                      <a:endParaRPr lang="en-GB" dirty="0">
                        <a:latin typeface="Kinetic Letters" panose="00000500000000000000" pitchFamily="50" charset="0"/>
                      </a:endParaRPr>
                    </a:p>
                  </a:txBody>
                  <a:tcPr/>
                </a:tc>
                <a:extLst>
                  <a:ext uri="{0D108BD9-81ED-4DB2-BD59-A6C34878D82A}">
                    <a16:rowId xmlns:a16="http://schemas.microsoft.com/office/drawing/2014/main" val="344705076"/>
                  </a:ext>
                </a:extLst>
              </a:tr>
              <a:tr h="380355">
                <a:tc>
                  <a:txBody>
                    <a:bodyPr/>
                    <a:lstStyle/>
                    <a:p>
                      <a:r>
                        <a:rPr lang="en-GB" dirty="0" smtClean="0">
                          <a:latin typeface="Kinetic Letters" panose="00000500000000000000" pitchFamily="50" charset="0"/>
                        </a:rPr>
                        <a:t>PE</a:t>
                      </a:r>
                      <a:endParaRPr lang="en-GB" dirty="0">
                        <a:latin typeface="Kinetic Letters" panose="00000500000000000000" pitchFamily="50" charset="0"/>
                      </a:endParaRPr>
                    </a:p>
                  </a:txBody>
                  <a:tcPr/>
                </a:tc>
                <a:tc>
                  <a:txBody>
                    <a:bodyPr/>
                    <a:lstStyle/>
                    <a:p>
                      <a:r>
                        <a:rPr lang="en-GB" dirty="0" smtClean="0">
                          <a:latin typeface="Kinetic Letters" panose="00000500000000000000" pitchFamily="50" charset="0"/>
                        </a:rPr>
                        <a:t>Basic skills</a:t>
                      </a:r>
                      <a:endParaRPr lang="en-GB" dirty="0">
                        <a:latin typeface="Kinetic Letters" panose="00000500000000000000" pitchFamily="50" charset="0"/>
                      </a:endParaRPr>
                    </a:p>
                  </a:txBody>
                  <a:tcPr/>
                </a:tc>
                <a:tc>
                  <a:txBody>
                    <a:bodyPr/>
                    <a:lstStyle/>
                    <a:p>
                      <a:r>
                        <a:rPr lang="en-GB" dirty="0" smtClean="0">
                          <a:latin typeface="Kinetic Letters" panose="00000500000000000000" pitchFamily="50" charset="0"/>
                        </a:rPr>
                        <a:t>Invasion</a:t>
                      </a:r>
                      <a:r>
                        <a:rPr lang="en-GB" baseline="0" dirty="0" smtClean="0">
                          <a:latin typeface="Kinetic Letters" panose="00000500000000000000" pitchFamily="50" charset="0"/>
                        </a:rPr>
                        <a:t> Games</a:t>
                      </a:r>
                      <a:endParaRPr lang="en-GB" dirty="0">
                        <a:latin typeface="Kinetic Letters" panose="00000500000000000000" pitchFamily="50" charset="0"/>
                      </a:endParaRPr>
                    </a:p>
                  </a:txBody>
                  <a:tcPr/>
                </a:tc>
                <a:tc>
                  <a:txBody>
                    <a:bodyPr/>
                    <a:lstStyle/>
                    <a:p>
                      <a:r>
                        <a:rPr lang="en-GB" dirty="0" smtClean="0">
                          <a:latin typeface="Kinetic Letters" panose="00000500000000000000" pitchFamily="50" charset="0"/>
                        </a:rPr>
                        <a:t>Dance &amp; </a:t>
                      </a:r>
                      <a:r>
                        <a:rPr lang="en-GB" dirty="0" err="1" smtClean="0">
                          <a:latin typeface="Kinetic Letters" panose="00000500000000000000" pitchFamily="50" charset="0"/>
                        </a:rPr>
                        <a:t>Gymn</a:t>
                      </a:r>
                      <a:r>
                        <a:rPr lang="en-GB" dirty="0" smtClean="0">
                          <a:latin typeface="Kinetic Letters" panose="00000500000000000000" pitchFamily="50" charset="0"/>
                        </a:rPr>
                        <a:t>.</a:t>
                      </a:r>
                      <a:endParaRPr lang="en-GB" dirty="0">
                        <a:latin typeface="Kinetic Letters" panose="00000500000000000000" pitchFamily="50" charset="0"/>
                      </a:endParaRPr>
                    </a:p>
                  </a:txBody>
                  <a:tcPr/>
                </a:tc>
                <a:tc>
                  <a:txBody>
                    <a:bodyPr/>
                    <a:lstStyle/>
                    <a:p>
                      <a:r>
                        <a:rPr lang="en-GB" dirty="0" smtClean="0">
                          <a:latin typeface="Kinetic Letters" panose="00000500000000000000" pitchFamily="50" charset="0"/>
                        </a:rPr>
                        <a:t>Striking</a:t>
                      </a:r>
                      <a:r>
                        <a:rPr lang="en-GB" baseline="0" dirty="0" smtClean="0">
                          <a:latin typeface="Kinetic Letters" panose="00000500000000000000" pitchFamily="50" charset="0"/>
                        </a:rPr>
                        <a:t>/Fielding b</a:t>
                      </a:r>
                      <a:r>
                        <a:rPr lang="en-GB" dirty="0" smtClean="0">
                          <a:latin typeface="Kinetic Letters" panose="00000500000000000000" pitchFamily="50" charset="0"/>
                        </a:rPr>
                        <a:t>all games</a:t>
                      </a:r>
                      <a:endParaRPr lang="en-GB" dirty="0">
                        <a:latin typeface="Kinetic Letters" panose="00000500000000000000" pitchFamily="50" charset="0"/>
                      </a:endParaRPr>
                    </a:p>
                  </a:txBody>
                  <a:tcPr/>
                </a:tc>
                <a:tc>
                  <a:txBody>
                    <a:bodyPr/>
                    <a:lstStyle/>
                    <a:p>
                      <a:r>
                        <a:rPr lang="en-GB" dirty="0" smtClean="0">
                          <a:latin typeface="Kinetic Letters" panose="00000500000000000000" pitchFamily="50" charset="0"/>
                        </a:rPr>
                        <a:t>Athletics</a:t>
                      </a:r>
                      <a:endParaRPr lang="en-GB" dirty="0">
                        <a:latin typeface="Kinetic Letters" panose="00000500000000000000" pitchFamily="50" charset="0"/>
                      </a:endParaRPr>
                    </a:p>
                  </a:txBody>
                  <a:tcPr/>
                </a:tc>
                <a:tc>
                  <a:txBody>
                    <a:bodyPr/>
                    <a:lstStyle/>
                    <a:p>
                      <a:r>
                        <a:rPr lang="en-GB" dirty="0" smtClean="0">
                          <a:solidFill>
                            <a:srgbClr val="00B0F0"/>
                          </a:solidFill>
                          <a:latin typeface="Kinetic Letters" panose="00000500000000000000" pitchFamily="50" charset="0"/>
                        </a:rPr>
                        <a:t>Health &amp;</a:t>
                      </a:r>
                      <a:r>
                        <a:rPr lang="en-GB" baseline="0" dirty="0" smtClean="0">
                          <a:solidFill>
                            <a:srgbClr val="00B0F0"/>
                          </a:solidFill>
                          <a:latin typeface="Kinetic Letters" panose="00000500000000000000" pitchFamily="50" charset="0"/>
                        </a:rPr>
                        <a:t> fitness</a:t>
                      </a:r>
                    </a:p>
                    <a:p>
                      <a:r>
                        <a:rPr lang="en-GB" baseline="0" dirty="0" smtClean="0">
                          <a:latin typeface="Kinetic Letters" panose="00000500000000000000" pitchFamily="50" charset="0"/>
                        </a:rPr>
                        <a:t>Team games</a:t>
                      </a:r>
                      <a:endParaRPr lang="en-GB" dirty="0">
                        <a:latin typeface="Kinetic Letters" panose="00000500000000000000" pitchFamily="50" charset="0"/>
                      </a:endParaRPr>
                    </a:p>
                  </a:txBody>
                  <a:tcPr/>
                </a:tc>
                <a:extLst>
                  <a:ext uri="{0D108BD9-81ED-4DB2-BD59-A6C34878D82A}">
                    <a16:rowId xmlns:a16="http://schemas.microsoft.com/office/drawing/2014/main" val="1396870876"/>
                  </a:ext>
                </a:extLst>
              </a:tr>
              <a:tr h="431256">
                <a:tc>
                  <a:txBody>
                    <a:bodyPr/>
                    <a:lstStyle/>
                    <a:p>
                      <a:r>
                        <a:rPr lang="en-GB" dirty="0" smtClean="0">
                          <a:latin typeface="Kinetic Letters" panose="00000500000000000000" pitchFamily="50" charset="0"/>
                        </a:rPr>
                        <a:t>Art</a:t>
                      </a:r>
                      <a:endParaRPr lang="en-GB" dirty="0">
                        <a:latin typeface="Kinetic Letters" panose="00000500000000000000" pitchFamily="50" charset="0"/>
                      </a:endParaRPr>
                    </a:p>
                  </a:txBody>
                  <a:tcPr/>
                </a:tc>
                <a:tc>
                  <a:txBody>
                    <a:bodyPr/>
                    <a:lstStyle/>
                    <a:p>
                      <a:endParaRPr lang="en-GB" dirty="0">
                        <a:latin typeface="Kinetic Letters" panose="00000500000000000000" pitchFamily="50" charset="0"/>
                      </a:endParaRPr>
                    </a:p>
                  </a:txBody>
                  <a:tcPr/>
                </a:tc>
                <a:tc>
                  <a:txBody>
                    <a:bodyPr/>
                    <a:lstStyle/>
                    <a:p>
                      <a:r>
                        <a:rPr lang="en-GB" baseline="0" dirty="0" smtClean="0">
                          <a:latin typeface="Kinetic Letters" panose="00000500000000000000" pitchFamily="50" charset="0"/>
                        </a:rPr>
                        <a:t>Sculpture and Printing</a:t>
                      </a:r>
                      <a:endParaRPr lang="en-GB" dirty="0">
                        <a:latin typeface="Kinetic Letters" panose="00000500000000000000" pitchFamily="50" charset="0"/>
                      </a:endParaRPr>
                    </a:p>
                  </a:txBody>
                  <a:tcPr/>
                </a:tc>
                <a:tc>
                  <a:txBody>
                    <a:bodyPr/>
                    <a:lstStyle/>
                    <a:p>
                      <a:r>
                        <a:rPr lang="en-GB" dirty="0" smtClean="0">
                          <a:latin typeface="Kinetic Letters" panose="00000500000000000000" pitchFamily="50" charset="0"/>
                        </a:rPr>
                        <a:t>Painting</a:t>
                      </a:r>
                      <a:endParaRPr lang="en-GB" dirty="0">
                        <a:latin typeface="Kinetic Letters" panose="00000500000000000000" pitchFamily="50" charset="0"/>
                      </a:endParaRPr>
                    </a:p>
                  </a:txBody>
                  <a:tcPr/>
                </a:tc>
                <a:tc>
                  <a:txBody>
                    <a:bodyPr/>
                    <a:lstStyle/>
                    <a:p>
                      <a:endParaRPr lang="en-GB" dirty="0">
                        <a:latin typeface="Kinetic Letters" panose="00000500000000000000" pitchFamily="50" charset="0"/>
                      </a:endParaRPr>
                    </a:p>
                  </a:txBody>
                  <a:tcPr/>
                </a:tc>
                <a:tc>
                  <a:txBody>
                    <a:bodyPr/>
                    <a:lstStyle/>
                    <a:p>
                      <a:endParaRPr lang="en-GB" dirty="0">
                        <a:latin typeface="Kinetic Letters" panose="00000500000000000000" pitchFamily="50" charset="0"/>
                      </a:endParaRPr>
                    </a:p>
                  </a:txBody>
                  <a:tcPr/>
                </a:tc>
                <a:tc>
                  <a:txBody>
                    <a:bodyPr/>
                    <a:lstStyle/>
                    <a:p>
                      <a:r>
                        <a:rPr lang="en-GB" dirty="0" smtClean="0">
                          <a:latin typeface="Kinetic Letters" panose="00000500000000000000" pitchFamily="50" charset="0"/>
                        </a:rPr>
                        <a:t>Textiles</a:t>
                      </a:r>
                      <a:endParaRPr lang="en-GB" dirty="0">
                        <a:latin typeface="Kinetic Letters" panose="00000500000000000000" pitchFamily="50" charset="0"/>
                      </a:endParaRPr>
                    </a:p>
                  </a:txBody>
                  <a:tcPr/>
                </a:tc>
                <a:extLst>
                  <a:ext uri="{0D108BD9-81ED-4DB2-BD59-A6C34878D82A}">
                    <a16:rowId xmlns:a16="http://schemas.microsoft.com/office/drawing/2014/main" val="3173238353"/>
                  </a:ext>
                </a:extLst>
              </a:tr>
              <a:tr h="380355">
                <a:tc>
                  <a:txBody>
                    <a:bodyPr/>
                    <a:lstStyle/>
                    <a:p>
                      <a:r>
                        <a:rPr lang="en-GB" dirty="0" smtClean="0">
                          <a:latin typeface="Kinetic Letters" panose="00000500000000000000" pitchFamily="50" charset="0"/>
                        </a:rPr>
                        <a:t>Music</a:t>
                      </a:r>
                      <a:endParaRPr lang="en-GB" dirty="0">
                        <a:latin typeface="Kinetic Letters" panose="00000500000000000000" pitchFamily="50" charset="0"/>
                      </a:endParaRPr>
                    </a:p>
                  </a:txBody>
                  <a:tcPr/>
                </a:tc>
                <a:tc>
                  <a:txBody>
                    <a:bodyPr/>
                    <a:lstStyle/>
                    <a:p>
                      <a:r>
                        <a:rPr lang="en-GB" dirty="0" smtClean="0">
                          <a:latin typeface="Kinetic Letters" panose="00000500000000000000" pitchFamily="50" charset="0"/>
                        </a:rPr>
                        <a:t>Hip Hop</a:t>
                      </a:r>
                      <a:endParaRPr lang="en-GB" dirty="0">
                        <a:latin typeface="Kinetic Letters" panose="00000500000000000000" pitchFamily="50" charset="0"/>
                      </a:endParaRPr>
                    </a:p>
                  </a:txBody>
                  <a:tcPr/>
                </a:tc>
                <a:tc>
                  <a:txBody>
                    <a:bodyPr/>
                    <a:lstStyle/>
                    <a:p>
                      <a:endParaRPr lang="en-GB">
                        <a:latin typeface="Kinetic Letters" panose="00000500000000000000" pitchFamily="50" charset="0"/>
                      </a:endParaRPr>
                    </a:p>
                  </a:txBody>
                  <a:tcPr/>
                </a:tc>
                <a:tc>
                  <a:txBody>
                    <a:bodyPr/>
                    <a:lstStyle/>
                    <a:p>
                      <a:endParaRPr lang="en-GB" dirty="0">
                        <a:latin typeface="Kinetic Letters" panose="00000500000000000000" pitchFamily="50" charset="0"/>
                      </a:endParaRPr>
                    </a:p>
                  </a:txBody>
                  <a:tcPr/>
                </a:tc>
                <a:tc>
                  <a:txBody>
                    <a:bodyPr/>
                    <a:lstStyle/>
                    <a:p>
                      <a:r>
                        <a:rPr lang="en-GB" dirty="0" smtClean="0">
                          <a:latin typeface="Kinetic Letters" panose="00000500000000000000" pitchFamily="50" charset="0"/>
                        </a:rPr>
                        <a:t>Recorders</a:t>
                      </a:r>
                      <a:endParaRPr lang="en-GB" dirty="0">
                        <a:latin typeface="Kinetic Letters" panose="00000500000000000000" pitchFamily="50" charset="0"/>
                      </a:endParaRPr>
                    </a:p>
                  </a:txBody>
                  <a:tcPr/>
                </a:tc>
                <a:tc>
                  <a:txBody>
                    <a:bodyPr/>
                    <a:lstStyle/>
                    <a:p>
                      <a:r>
                        <a:rPr lang="en-GB" dirty="0" smtClean="0">
                          <a:latin typeface="Kinetic Letters" panose="00000500000000000000" pitchFamily="50" charset="0"/>
                        </a:rPr>
                        <a:t>Pop Music</a:t>
                      </a:r>
                      <a:endParaRPr lang="en-GB" dirty="0">
                        <a:latin typeface="Kinetic Letters" panose="00000500000000000000" pitchFamily="50" charset="0"/>
                      </a:endParaRPr>
                    </a:p>
                  </a:txBody>
                  <a:tcPr/>
                </a:tc>
                <a:tc>
                  <a:txBody>
                    <a:bodyPr/>
                    <a:lstStyle/>
                    <a:p>
                      <a:endParaRPr lang="en-GB" dirty="0">
                        <a:latin typeface="Kinetic Letters" panose="00000500000000000000" pitchFamily="50" charset="0"/>
                      </a:endParaRPr>
                    </a:p>
                  </a:txBody>
                  <a:tcPr/>
                </a:tc>
                <a:extLst>
                  <a:ext uri="{0D108BD9-81ED-4DB2-BD59-A6C34878D82A}">
                    <a16:rowId xmlns:a16="http://schemas.microsoft.com/office/drawing/2014/main" val="1322900709"/>
                  </a:ext>
                </a:extLst>
              </a:tr>
              <a:tr h="703752">
                <a:tc>
                  <a:txBody>
                    <a:bodyPr/>
                    <a:lstStyle/>
                    <a:p>
                      <a:r>
                        <a:rPr lang="en-GB" dirty="0" smtClean="0">
                          <a:latin typeface="Kinetic Letters" panose="00000500000000000000" pitchFamily="50" charset="0"/>
                        </a:rPr>
                        <a:t>PSHE</a:t>
                      </a:r>
                      <a:endParaRPr lang="en-GB" dirty="0">
                        <a:latin typeface="Kinetic Letters" panose="00000500000000000000" pitchFamily="50" charset="0"/>
                      </a:endParaRPr>
                    </a:p>
                  </a:txBody>
                  <a:tcPr/>
                </a:tc>
                <a:tc>
                  <a:txBody>
                    <a:bodyPr/>
                    <a:lstStyle/>
                    <a:p>
                      <a:r>
                        <a:rPr lang="en-GB" sz="1600" dirty="0" smtClean="0">
                          <a:latin typeface="Kinetic Letters" panose="00000500000000000000" pitchFamily="50" charset="0"/>
                        </a:rPr>
                        <a:t>Health</a:t>
                      </a:r>
                      <a:r>
                        <a:rPr lang="en-GB" sz="1600" baseline="0" dirty="0" smtClean="0">
                          <a:latin typeface="Kinetic Letters" panose="00000500000000000000" pitchFamily="50" charset="0"/>
                        </a:rPr>
                        <a:t> and wellbeing</a:t>
                      </a:r>
                      <a:endParaRPr lang="en-GB" sz="1600" dirty="0">
                        <a:latin typeface="Kinetic Letters" panose="00000500000000000000" pitchFamily="50" charset="0"/>
                      </a:endParaRPr>
                    </a:p>
                  </a:txBody>
                  <a:tcPr/>
                </a:tc>
                <a:tc>
                  <a:txBody>
                    <a:bodyPr/>
                    <a:lstStyle/>
                    <a:p>
                      <a:r>
                        <a:rPr lang="en-GB" sz="1600" dirty="0" smtClean="0">
                          <a:solidFill>
                            <a:srgbClr val="00B0F0"/>
                          </a:solidFill>
                          <a:latin typeface="Kinetic Letters" panose="00000500000000000000" pitchFamily="50" charset="0"/>
                        </a:rPr>
                        <a:t>Growing &amp; Changing</a:t>
                      </a:r>
                    </a:p>
                    <a:p>
                      <a:r>
                        <a:rPr lang="en-GB" sz="1600" dirty="0" smtClean="0">
                          <a:latin typeface="Kinetic Letters" panose="00000500000000000000" pitchFamily="50" charset="0"/>
                        </a:rPr>
                        <a:t>Families &amp;</a:t>
                      </a:r>
                      <a:r>
                        <a:rPr lang="en-GB" sz="1600" baseline="0" dirty="0" smtClean="0">
                          <a:latin typeface="Kinetic Letters" panose="00000500000000000000" pitchFamily="50" charset="0"/>
                        </a:rPr>
                        <a:t> friendships</a:t>
                      </a:r>
                      <a:endParaRPr lang="en-GB" sz="1600" dirty="0">
                        <a:latin typeface="Kinetic Letters" panose="00000500000000000000" pitchFamily="50" charset="0"/>
                      </a:endParaRPr>
                    </a:p>
                  </a:txBody>
                  <a:tcPr/>
                </a:tc>
                <a:tc>
                  <a:txBody>
                    <a:bodyPr/>
                    <a:lstStyle/>
                    <a:p>
                      <a:r>
                        <a:rPr lang="en-GB" sz="1600" dirty="0" smtClean="0">
                          <a:solidFill>
                            <a:srgbClr val="00B0F0"/>
                          </a:solidFill>
                          <a:latin typeface="Kinetic Letters" panose="00000500000000000000" pitchFamily="50" charset="0"/>
                        </a:rPr>
                        <a:t>Keeping Safe</a:t>
                      </a:r>
                    </a:p>
                    <a:p>
                      <a:r>
                        <a:rPr lang="en-GB" sz="1600" dirty="0" smtClean="0">
                          <a:latin typeface="Kinetic Letters" panose="00000500000000000000" pitchFamily="50" charset="0"/>
                        </a:rPr>
                        <a:t>Safe</a:t>
                      </a:r>
                      <a:r>
                        <a:rPr lang="en-GB" sz="1600" baseline="0" dirty="0" smtClean="0">
                          <a:latin typeface="Kinetic Letters" panose="00000500000000000000" pitchFamily="50" charset="0"/>
                        </a:rPr>
                        <a:t> relationships </a:t>
                      </a:r>
                      <a:endParaRPr lang="en-GB" sz="1600" dirty="0">
                        <a:latin typeface="Kinetic Letters" panose="00000500000000000000" pitchFamily="50"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dirty="0" smtClean="0">
                          <a:solidFill>
                            <a:srgbClr val="00B0F0"/>
                          </a:solidFill>
                          <a:latin typeface="Kinetic Letters" panose="00000500000000000000" pitchFamily="50" charset="0"/>
                        </a:rPr>
                        <a:t>Respecting</a:t>
                      </a:r>
                      <a:r>
                        <a:rPr lang="en-GB" sz="1600" baseline="0" dirty="0" smtClean="0">
                          <a:solidFill>
                            <a:srgbClr val="00B0F0"/>
                          </a:solidFill>
                          <a:latin typeface="Kinetic Letters" panose="00000500000000000000" pitchFamily="50" charset="0"/>
                        </a:rPr>
                        <a:t> ourselves and others</a:t>
                      </a:r>
                      <a:endParaRPr lang="en-GB" sz="1600" dirty="0">
                        <a:latin typeface="Kinetic Letters" panose="00000500000000000000" pitchFamily="50" charset="0"/>
                      </a:endParaRPr>
                    </a:p>
                  </a:txBody>
                  <a:tcPr/>
                </a:tc>
                <a:tc>
                  <a:txBody>
                    <a:bodyPr/>
                    <a:lstStyle/>
                    <a:p>
                      <a:r>
                        <a:rPr lang="en-GB" sz="1600" dirty="0" smtClean="0">
                          <a:latin typeface="Kinetic Letters" panose="00000500000000000000" pitchFamily="50" charset="0"/>
                        </a:rPr>
                        <a:t>Community</a:t>
                      </a:r>
                      <a:endParaRPr lang="en-GB" sz="1600" dirty="0">
                        <a:latin typeface="Kinetic Letters" panose="00000500000000000000" pitchFamily="50" charset="0"/>
                      </a:endParaRPr>
                    </a:p>
                  </a:txBody>
                  <a:tcPr/>
                </a:tc>
                <a:tc>
                  <a:txBody>
                    <a:bodyPr/>
                    <a:lstStyle/>
                    <a:p>
                      <a:r>
                        <a:rPr lang="en-GB" sz="1600" dirty="0" smtClean="0">
                          <a:solidFill>
                            <a:srgbClr val="00B0F0"/>
                          </a:solidFill>
                          <a:latin typeface="Kinetic Letters" panose="00000500000000000000" pitchFamily="50" charset="0"/>
                        </a:rPr>
                        <a:t>Media literacy</a:t>
                      </a:r>
                    </a:p>
                    <a:p>
                      <a:r>
                        <a:rPr lang="en-GB" sz="1600" dirty="0" smtClean="0">
                          <a:latin typeface="Kinetic Letters" panose="00000500000000000000" pitchFamily="50" charset="0"/>
                        </a:rPr>
                        <a:t>Money week</a:t>
                      </a:r>
                      <a:endParaRPr lang="en-GB" sz="1600" dirty="0">
                        <a:latin typeface="Kinetic Letters" panose="00000500000000000000" pitchFamily="50" charset="0"/>
                      </a:endParaRPr>
                    </a:p>
                  </a:txBody>
                  <a:tcPr/>
                </a:tc>
                <a:extLst>
                  <a:ext uri="{0D108BD9-81ED-4DB2-BD59-A6C34878D82A}">
                    <a16:rowId xmlns:a16="http://schemas.microsoft.com/office/drawing/2014/main" val="3499463809"/>
                  </a:ext>
                </a:extLst>
              </a:tr>
              <a:tr h="380355">
                <a:tc>
                  <a:txBody>
                    <a:bodyPr/>
                    <a:lstStyle/>
                    <a:p>
                      <a:r>
                        <a:rPr lang="en-GB" dirty="0" smtClean="0">
                          <a:latin typeface="Kinetic Letters" panose="00000500000000000000" pitchFamily="50" charset="0"/>
                        </a:rPr>
                        <a:t>DT</a:t>
                      </a:r>
                      <a:endParaRPr lang="en-GB" dirty="0">
                        <a:latin typeface="Kinetic Letters" panose="00000500000000000000" pitchFamily="50" charset="0"/>
                      </a:endParaRPr>
                    </a:p>
                  </a:txBody>
                  <a:tcPr/>
                </a:tc>
                <a:tc>
                  <a:txBody>
                    <a:bodyPr/>
                    <a:lstStyle/>
                    <a:p>
                      <a:endParaRPr lang="en-GB">
                        <a:latin typeface="Kinetic Letters" panose="00000500000000000000" pitchFamily="50" charset="0"/>
                      </a:endParaRPr>
                    </a:p>
                  </a:txBody>
                  <a:tcPr/>
                </a:tc>
                <a:tc>
                  <a:txBody>
                    <a:bodyPr/>
                    <a:lstStyle/>
                    <a:p>
                      <a:r>
                        <a:rPr lang="en-GB" dirty="0" smtClean="0">
                          <a:latin typeface="Kinetic Letters" panose="00000500000000000000" pitchFamily="50" charset="0"/>
                        </a:rPr>
                        <a:t>Moving</a:t>
                      </a:r>
                      <a:r>
                        <a:rPr lang="en-GB" baseline="0" dirty="0" smtClean="0">
                          <a:latin typeface="Kinetic Letters" panose="00000500000000000000" pitchFamily="50" charset="0"/>
                        </a:rPr>
                        <a:t> Cards</a:t>
                      </a:r>
                      <a:endParaRPr lang="en-GB" dirty="0">
                        <a:latin typeface="Kinetic Letters" panose="00000500000000000000" pitchFamily="50" charset="0"/>
                      </a:endParaRPr>
                    </a:p>
                  </a:txBody>
                  <a:tcPr/>
                </a:tc>
                <a:tc>
                  <a:txBody>
                    <a:bodyPr/>
                    <a:lstStyle/>
                    <a:p>
                      <a:endParaRPr lang="en-GB">
                        <a:latin typeface="Kinetic Letters" panose="00000500000000000000" pitchFamily="50" charset="0"/>
                      </a:endParaRPr>
                    </a:p>
                  </a:txBody>
                  <a:tcPr/>
                </a:tc>
                <a:tc>
                  <a:txBody>
                    <a:bodyPr/>
                    <a:lstStyle/>
                    <a:p>
                      <a:r>
                        <a:rPr lang="en-GB" dirty="0" smtClean="0">
                          <a:latin typeface="Kinetic Letters" panose="00000500000000000000" pitchFamily="50" charset="0"/>
                        </a:rPr>
                        <a:t>Fruit Salad</a:t>
                      </a:r>
                      <a:endParaRPr lang="en-GB" dirty="0">
                        <a:latin typeface="Kinetic Letters" panose="00000500000000000000" pitchFamily="50" charset="0"/>
                      </a:endParaRPr>
                    </a:p>
                  </a:txBody>
                  <a:tcPr/>
                </a:tc>
                <a:tc>
                  <a:txBody>
                    <a:bodyPr/>
                    <a:lstStyle/>
                    <a:p>
                      <a:endParaRPr lang="en-GB" dirty="0">
                        <a:latin typeface="Kinetic Letters" panose="00000500000000000000" pitchFamily="50" charset="0"/>
                      </a:endParaRPr>
                    </a:p>
                  </a:txBody>
                  <a:tcPr/>
                </a:tc>
                <a:tc>
                  <a:txBody>
                    <a:bodyPr/>
                    <a:lstStyle/>
                    <a:p>
                      <a:r>
                        <a:rPr lang="en-GB" dirty="0" smtClean="0">
                          <a:latin typeface="Kinetic Letters" panose="00000500000000000000" pitchFamily="50" charset="0"/>
                        </a:rPr>
                        <a:t>Finger Puppets</a:t>
                      </a:r>
                      <a:endParaRPr lang="en-GB" dirty="0">
                        <a:latin typeface="Kinetic Letters" panose="00000500000000000000" pitchFamily="50" charset="0"/>
                      </a:endParaRPr>
                    </a:p>
                  </a:txBody>
                  <a:tcPr/>
                </a:tc>
                <a:extLst>
                  <a:ext uri="{0D108BD9-81ED-4DB2-BD59-A6C34878D82A}">
                    <a16:rowId xmlns:a16="http://schemas.microsoft.com/office/drawing/2014/main" val="1766991840"/>
                  </a:ext>
                </a:extLst>
              </a:tr>
            </a:tbl>
          </a:graphicData>
        </a:graphic>
      </p:graphicFrame>
    </p:spTree>
    <p:extLst>
      <p:ext uri="{BB962C8B-B14F-4D97-AF65-F5344CB8AC3E}">
        <p14:creationId xmlns:p14="http://schemas.microsoft.com/office/powerpoint/2010/main" val="84424826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b="1" dirty="0" smtClean="0">
                <a:solidFill>
                  <a:srgbClr val="00B050"/>
                </a:solidFill>
                <a:latin typeface="Kinetic Letters" pitchFamily="50" charset="0"/>
              </a:rPr>
              <a:t>Reading Books – Little Wandle</a:t>
            </a:r>
            <a:endParaRPr lang="en-GB" sz="5400" b="1" dirty="0">
              <a:solidFill>
                <a:srgbClr val="00B050"/>
              </a:solidFill>
              <a:latin typeface="Kinetic Letters" pitchFamily="50" charset="0"/>
            </a:endParaRPr>
          </a:p>
        </p:txBody>
      </p:sp>
      <p:sp>
        <p:nvSpPr>
          <p:cNvPr id="3" name="Content Placeholder 2"/>
          <p:cNvSpPr>
            <a:spLocks noGrp="1"/>
          </p:cNvSpPr>
          <p:nvPr>
            <p:ph idx="1"/>
          </p:nvPr>
        </p:nvSpPr>
        <p:spPr/>
        <p:txBody>
          <a:bodyPr>
            <a:normAutofit/>
          </a:bodyPr>
          <a:lstStyle/>
          <a:p>
            <a:r>
              <a:rPr lang="en-GB" dirty="0">
                <a:latin typeface="Kinetic Letters" panose="00000500000000000000" pitchFamily="50" charset="0"/>
              </a:rPr>
              <a:t>A labelled ‘Book to share’ has come home.  This is to read </a:t>
            </a:r>
            <a:r>
              <a:rPr lang="en-GB" b="1" u="sng" dirty="0">
                <a:latin typeface="Kinetic Letters" panose="00000500000000000000" pitchFamily="50" charset="0"/>
              </a:rPr>
              <a:t>together</a:t>
            </a:r>
            <a:r>
              <a:rPr lang="en-GB" dirty="0">
                <a:latin typeface="Kinetic Letters" panose="00000500000000000000" pitchFamily="50" charset="0"/>
              </a:rPr>
              <a:t> and can be changed at any time. </a:t>
            </a:r>
          </a:p>
          <a:p>
            <a:r>
              <a:rPr lang="en-GB" dirty="0" smtClean="0">
                <a:latin typeface="Kinetic Letters" panose="00000500000000000000" pitchFamily="50" charset="0"/>
              </a:rPr>
              <a:t>Big Cat Phonics reading books come home every Friday and must be returned on a Monday for the next group to use. </a:t>
            </a:r>
          </a:p>
          <a:p>
            <a:r>
              <a:rPr lang="en-GB" dirty="0" smtClean="0">
                <a:latin typeface="Kinetic Letters" panose="00000500000000000000" pitchFamily="50" charset="0"/>
              </a:rPr>
              <a:t>Please write in their reading record when heard read at home. </a:t>
            </a:r>
          </a:p>
          <a:p>
            <a:pPr marL="0" indent="0">
              <a:buNone/>
            </a:pPr>
            <a:endParaRPr lang="en-GB" dirty="0" smtClean="0"/>
          </a:p>
          <a:p>
            <a:endParaRPr lang="en-GB"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6296" y="5747052"/>
            <a:ext cx="1585987" cy="7485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3413978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00B050"/>
                </a:solidFill>
                <a:latin typeface="Kinetic Letters" pitchFamily="50" charset="0"/>
              </a:rPr>
              <a:t>National Phonics Screening</a:t>
            </a:r>
            <a:endParaRPr lang="en-GB" b="1" dirty="0">
              <a:solidFill>
                <a:srgbClr val="00B050"/>
              </a:solidFill>
              <a:latin typeface="Kinetic Letters" pitchFamily="50" charset="0"/>
            </a:endParaRPr>
          </a:p>
        </p:txBody>
      </p:sp>
      <p:sp>
        <p:nvSpPr>
          <p:cNvPr id="3" name="Content Placeholder 2"/>
          <p:cNvSpPr>
            <a:spLocks noGrp="1"/>
          </p:cNvSpPr>
          <p:nvPr>
            <p:ph idx="1"/>
          </p:nvPr>
        </p:nvSpPr>
        <p:spPr>
          <a:xfrm>
            <a:off x="611560" y="1556792"/>
            <a:ext cx="8229600" cy="4525963"/>
          </a:xfrm>
        </p:spPr>
        <p:txBody>
          <a:bodyPr>
            <a:normAutofit/>
          </a:bodyPr>
          <a:lstStyle/>
          <a:p>
            <a:r>
              <a:rPr lang="en-GB" sz="4000" dirty="0" smtClean="0">
                <a:latin typeface="Kinetic Letters" pitchFamily="50" charset="0"/>
              </a:rPr>
              <a:t>On the week of Monday </a:t>
            </a:r>
            <a:r>
              <a:rPr lang="en-GB" sz="4000" dirty="0">
                <a:latin typeface="Kinetic Letters" pitchFamily="50" charset="0"/>
              </a:rPr>
              <a:t>8</a:t>
            </a:r>
            <a:r>
              <a:rPr lang="en-GB" sz="4000" baseline="30000" dirty="0" smtClean="0">
                <a:latin typeface="Kinetic Letters" pitchFamily="50" charset="0"/>
              </a:rPr>
              <a:t>th</a:t>
            </a:r>
            <a:r>
              <a:rPr lang="en-GB" sz="4000" dirty="0" smtClean="0">
                <a:latin typeface="Kinetic Letters" pitchFamily="50" charset="0"/>
              </a:rPr>
              <a:t> June 2026, all Y1 children across the country complete a National Phonics Screening assessment.  </a:t>
            </a:r>
          </a:p>
          <a:p>
            <a:r>
              <a:rPr lang="en-GB" sz="4000" dirty="0" smtClean="0">
                <a:latin typeface="Kinetic Letters" pitchFamily="50" charset="0"/>
              </a:rPr>
              <a:t>We will have a separate Phonics </a:t>
            </a:r>
          </a:p>
          <a:p>
            <a:pPr marL="0" indent="0">
              <a:buNone/>
            </a:pPr>
            <a:r>
              <a:rPr lang="en-GB" sz="4000" dirty="0" smtClean="0">
                <a:latin typeface="Kinetic Letters" pitchFamily="50" charset="0"/>
              </a:rPr>
              <a:t>Screening meeting in Spring to give</a:t>
            </a:r>
          </a:p>
          <a:p>
            <a:pPr marL="0" indent="0">
              <a:buNone/>
            </a:pPr>
            <a:r>
              <a:rPr lang="en-GB" sz="4000" dirty="0" smtClean="0">
                <a:latin typeface="Kinetic Letters" pitchFamily="50" charset="0"/>
              </a:rPr>
              <a:t>you further information.</a:t>
            </a:r>
          </a:p>
          <a:p>
            <a:pPr marL="0" indent="0">
              <a:buNone/>
            </a:pPr>
            <a:endParaRPr lang="en-GB" sz="4000" dirty="0" smtClean="0">
              <a:latin typeface="Kinetic Letters" pitchFamily="50" charset="0"/>
            </a:endParaRPr>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16632"/>
            <a:ext cx="1080119" cy="10801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56176" y="2852936"/>
            <a:ext cx="2684984" cy="3845162"/>
          </a:xfrm>
          <a:prstGeom prst="rect">
            <a:avLst/>
          </a:prstGeom>
        </p:spPr>
      </p:pic>
    </p:spTree>
    <p:extLst>
      <p:ext uri="{BB962C8B-B14F-4D97-AF65-F5344CB8AC3E}">
        <p14:creationId xmlns:p14="http://schemas.microsoft.com/office/powerpoint/2010/main" val="317521772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243408"/>
            <a:ext cx="8229600" cy="1143000"/>
          </a:xfrm>
        </p:spPr>
        <p:txBody>
          <a:bodyPr/>
          <a:lstStyle/>
          <a:p>
            <a:r>
              <a:rPr lang="en-GB" b="1" dirty="0" smtClean="0">
                <a:solidFill>
                  <a:srgbClr val="00B050"/>
                </a:solidFill>
                <a:latin typeface="Kinetic Letters" pitchFamily="50" charset="0"/>
              </a:rPr>
              <a:t>Little </a:t>
            </a:r>
            <a:r>
              <a:rPr lang="en-GB" b="1" dirty="0" err="1" smtClean="0">
                <a:solidFill>
                  <a:srgbClr val="00B050"/>
                </a:solidFill>
                <a:latin typeface="Kinetic Letters" pitchFamily="50" charset="0"/>
              </a:rPr>
              <a:t>Wandle</a:t>
            </a:r>
            <a:r>
              <a:rPr lang="en-GB" b="1" dirty="0" smtClean="0">
                <a:solidFill>
                  <a:srgbClr val="00B050"/>
                </a:solidFill>
                <a:latin typeface="Kinetic Letters" pitchFamily="50" charset="0"/>
              </a:rPr>
              <a:t> – using sound boxes</a:t>
            </a:r>
            <a:endParaRPr lang="en-GB" b="1" dirty="0">
              <a:solidFill>
                <a:srgbClr val="00B050"/>
              </a:solidFill>
              <a:latin typeface="Kinetic Letters" pitchFamily="50" charset="0"/>
            </a:endParaRPr>
          </a:p>
        </p:txBody>
      </p:sp>
      <p:pic>
        <p:nvPicPr>
          <p:cNvPr id="5" name="Content Placeholder 4"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9512" y="764704"/>
            <a:ext cx="8208912" cy="5987168"/>
          </a:xfrm>
        </p:spPr>
      </p:pic>
    </p:spTree>
    <p:extLst>
      <p:ext uri="{BB962C8B-B14F-4D97-AF65-F5344CB8AC3E}">
        <p14:creationId xmlns:p14="http://schemas.microsoft.com/office/powerpoint/2010/main" val="289563771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243408"/>
            <a:ext cx="8229600" cy="1143000"/>
          </a:xfrm>
        </p:spPr>
        <p:txBody>
          <a:bodyPr/>
          <a:lstStyle/>
          <a:p>
            <a:r>
              <a:rPr lang="en-GB" b="1" dirty="0" smtClean="0">
                <a:solidFill>
                  <a:srgbClr val="00B050"/>
                </a:solidFill>
                <a:latin typeface="Kinetic Letters" pitchFamily="50" charset="0"/>
              </a:rPr>
              <a:t>Little </a:t>
            </a:r>
            <a:r>
              <a:rPr lang="en-GB" b="1" dirty="0" err="1" smtClean="0">
                <a:solidFill>
                  <a:srgbClr val="00B050"/>
                </a:solidFill>
                <a:latin typeface="Kinetic Letters" pitchFamily="50" charset="0"/>
              </a:rPr>
              <a:t>Wandle</a:t>
            </a:r>
            <a:r>
              <a:rPr lang="en-GB" b="1" dirty="0" smtClean="0">
                <a:solidFill>
                  <a:srgbClr val="00B050"/>
                </a:solidFill>
                <a:latin typeface="Kinetic Letters" pitchFamily="50" charset="0"/>
              </a:rPr>
              <a:t> Parent Support</a:t>
            </a:r>
            <a:endParaRPr lang="en-GB" b="1" dirty="0">
              <a:solidFill>
                <a:srgbClr val="00B050"/>
              </a:solidFill>
              <a:latin typeface="Kinetic Letters" pitchFamily="50" charset="0"/>
            </a:endParaRPr>
          </a:p>
        </p:txBody>
      </p:sp>
      <p:sp>
        <p:nvSpPr>
          <p:cNvPr id="3" name="Content Placeholder 2"/>
          <p:cNvSpPr>
            <a:spLocks noGrp="1"/>
          </p:cNvSpPr>
          <p:nvPr>
            <p:ph idx="1"/>
          </p:nvPr>
        </p:nvSpPr>
        <p:spPr>
          <a:xfrm>
            <a:off x="457200" y="931086"/>
            <a:ext cx="8229600" cy="4525963"/>
          </a:xfrm>
        </p:spPr>
        <p:txBody>
          <a:bodyPr/>
          <a:lstStyle/>
          <a:p>
            <a:r>
              <a:rPr lang="en-GB" dirty="0" smtClean="0">
                <a:latin typeface="Kinetic Letters" panose="00000500000000000000" pitchFamily="50" charset="0"/>
              </a:rPr>
              <a:t>There are lots of videos to support parents at home with phonics.</a:t>
            </a:r>
            <a:endParaRPr lang="en-GB" dirty="0">
              <a:latin typeface="Kinetic Letters" panose="00000500000000000000" pitchFamily="50" charset="0"/>
            </a:endParaRPr>
          </a:p>
        </p:txBody>
      </p:sp>
      <p:sp>
        <p:nvSpPr>
          <p:cNvPr id="4" name="TextBox 3"/>
          <p:cNvSpPr txBox="1"/>
          <p:nvPr/>
        </p:nvSpPr>
        <p:spPr>
          <a:xfrm>
            <a:off x="1079612" y="1650948"/>
            <a:ext cx="6984776" cy="369332"/>
          </a:xfrm>
          <a:prstGeom prst="rect">
            <a:avLst/>
          </a:prstGeom>
          <a:noFill/>
        </p:spPr>
        <p:txBody>
          <a:bodyPr wrap="square" rtlCol="0">
            <a:spAutoFit/>
          </a:bodyPr>
          <a:lstStyle/>
          <a:p>
            <a:r>
              <a:rPr lang="en-GB" dirty="0" smtClean="0">
                <a:hlinkClick r:id="rId2"/>
              </a:rPr>
              <a:t>https://www.littlewandlelettersandsounds.org.uk/resources/for-parents/</a:t>
            </a:r>
            <a:endParaRPr lang="en-GB" dirty="0"/>
          </a:p>
        </p:txBody>
      </p:sp>
      <p:pic>
        <p:nvPicPr>
          <p:cNvPr id="7" name="Picture 6"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348880"/>
            <a:ext cx="9144000" cy="1926352"/>
          </a:xfrm>
          <a:prstGeom prst="rect">
            <a:avLst/>
          </a:prstGeom>
        </p:spPr>
      </p:pic>
      <p:sp>
        <p:nvSpPr>
          <p:cNvPr id="8" name="TextBox 7"/>
          <p:cNvSpPr txBox="1"/>
          <p:nvPr/>
        </p:nvSpPr>
        <p:spPr>
          <a:xfrm>
            <a:off x="277180" y="4598715"/>
            <a:ext cx="8589640" cy="1384995"/>
          </a:xfrm>
          <a:prstGeom prst="rect">
            <a:avLst/>
          </a:prstGeom>
          <a:noFill/>
        </p:spPr>
        <p:txBody>
          <a:bodyPr wrap="square" rtlCol="0">
            <a:spAutoFit/>
          </a:bodyPr>
          <a:lstStyle/>
          <a:p>
            <a:r>
              <a:rPr lang="en-GB" sz="2800" dirty="0" smtClean="0">
                <a:latin typeface="Kinetic Letters" panose="00000500000000000000" pitchFamily="50" charset="0"/>
              </a:rPr>
              <a:t>Some are also available on the Hall Green Website.</a:t>
            </a:r>
          </a:p>
          <a:p>
            <a:r>
              <a:rPr lang="en-GB" sz="2800" dirty="0">
                <a:latin typeface="Kinetic Letters" panose="00000500000000000000" pitchFamily="50" charset="0"/>
                <a:hlinkClick r:id="rId4"/>
              </a:rPr>
              <a:t>https://www.hallgreenprimary.co.uk/page/?title=Helpful+Videos+%</a:t>
            </a:r>
            <a:r>
              <a:rPr lang="en-GB" sz="2800" dirty="0" smtClean="0">
                <a:latin typeface="Kinetic Letters" panose="00000500000000000000" pitchFamily="50" charset="0"/>
                <a:hlinkClick r:id="rId4"/>
              </a:rPr>
              <a:t>26amp%3B+Useful+Files&amp;pid=103</a:t>
            </a:r>
            <a:r>
              <a:rPr lang="en-GB" sz="2800" dirty="0" smtClean="0">
                <a:latin typeface="Kinetic Letters" panose="00000500000000000000" pitchFamily="50" charset="0"/>
              </a:rPr>
              <a:t>  </a:t>
            </a:r>
            <a:endParaRPr lang="en-GB" sz="2800" dirty="0">
              <a:latin typeface="Kinetic Letters" panose="00000500000000000000" pitchFamily="50" charset="0"/>
            </a:endParaRPr>
          </a:p>
        </p:txBody>
      </p:sp>
    </p:spTree>
    <p:extLst>
      <p:ext uri="{BB962C8B-B14F-4D97-AF65-F5344CB8AC3E}">
        <p14:creationId xmlns:p14="http://schemas.microsoft.com/office/powerpoint/2010/main" val="80898122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476672"/>
            <a:ext cx="7620000" cy="432161"/>
          </a:xfrm>
        </p:spPr>
        <p:txBody>
          <a:bodyPr>
            <a:normAutofit fontScale="90000"/>
          </a:bodyPr>
          <a:lstStyle/>
          <a:p>
            <a:r>
              <a:rPr lang="en-GB" b="1" dirty="0" smtClean="0">
                <a:solidFill>
                  <a:srgbClr val="7030A0"/>
                </a:solidFill>
              </a:rPr>
              <a:t>Kinetic Letter Handwriting Teaching Videos</a:t>
            </a:r>
            <a:endParaRPr lang="en-GB" b="1" dirty="0">
              <a:solidFill>
                <a:srgbClr val="7030A0"/>
              </a:solidFill>
            </a:endParaRPr>
          </a:p>
        </p:txBody>
      </p:sp>
      <p:sp>
        <p:nvSpPr>
          <p:cNvPr id="3" name="Content Placeholder 2"/>
          <p:cNvSpPr>
            <a:spLocks noGrp="1"/>
          </p:cNvSpPr>
          <p:nvPr>
            <p:ph sz="half" idx="1"/>
          </p:nvPr>
        </p:nvSpPr>
        <p:spPr>
          <a:xfrm>
            <a:off x="390635" y="1322218"/>
            <a:ext cx="3841840" cy="3353673"/>
          </a:xfrm>
        </p:spPr>
        <p:txBody>
          <a:bodyPr>
            <a:noAutofit/>
          </a:bodyPr>
          <a:lstStyle/>
          <a:p>
            <a:r>
              <a:rPr lang="en-GB" sz="1500" dirty="0"/>
              <a:t>Kinetic Letter </a:t>
            </a:r>
            <a:r>
              <a:rPr lang="en-GB" sz="1500" dirty="0" smtClean="0"/>
              <a:t>Workout h</a:t>
            </a:r>
            <a:r>
              <a:rPr lang="en-GB" sz="1500" dirty="0" smtClean="0">
                <a:hlinkClick r:id="rId2"/>
              </a:rPr>
              <a:t>ttps</a:t>
            </a:r>
            <a:r>
              <a:rPr lang="en-GB" sz="1500" dirty="0">
                <a:hlinkClick r:id="rId2"/>
              </a:rPr>
              <a:t>://www.youtube.com/watch?v=AhaNtxumgOs</a:t>
            </a:r>
            <a:endParaRPr lang="en-GB" sz="1500" dirty="0"/>
          </a:p>
          <a:p>
            <a:r>
              <a:rPr lang="en-GB" sz="1500" dirty="0"/>
              <a:t>Abracadabra Family</a:t>
            </a:r>
          </a:p>
          <a:p>
            <a:pPr marL="0" indent="0">
              <a:buNone/>
            </a:pPr>
            <a:r>
              <a:rPr lang="en-GB" sz="1500" dirty="0">
                <a:hlinkClick r:id="rId3"/>
              </a:rPr>
              <a:t>https://www.youtube.com/watch?v=sFUMIZ0hs4c</a:t>
            </a:r>
            <a:endParaRPr lang="en-GB" sz="1500" dirty="0"/>
          </a:p>
          <a:p>
            <a:r>
              <a:rPr lang="en-GB" sz="1500" dirty="0"/>
              <a:t>Slider Family</a:t>
            </a:r>
          </a:p>
          <a:p>
            <a:pPr marL="0" indent="0">
              <a:buNone/>
            </a:pPr>
            <a:r>
              <a:rPr lang="en-GB" sz="1500" dirty="0">
                <a:hlinkClick r:id="rId4"/>
              </a:rPr>
              <a:t>https://www.youtube.com/watch?v=98n63jCwDBI</a:t>
            </a:r>
            <a:endParaRPr lang="en-GB" sz="1500" dirty="0"/>
          </a:p>
          <a:p>
            <a:r>
              <a:rPr lang="en-GB" sz="1500" dirty="0"/>
              <a:t>Window Cleaner Family</a:t>
            </a:r>
          </a:p>
          <a:p>
            <a:pPr marL="0" indent="0">
              <a:buNone/>
            </a:pPr>
            <a:r>
              <a:rPr lang="en-GB" sz="1500" dirty="0">
                <a:hlinkClick r:id="rId5"/>
              </a:rPr>
              <a:t>https://www.youtube.com/watch?v=jpfbqTal660</a:t>
            </a:r>
            <a:endParaRPr lang="en-GB" sz="1500" dirty="0"/>
          </a:p>
          <a:p>
            <a:r>
              <a:rPr lang="en-GB" sz="1500" dirty="0"/>
              <a:t>Jumper Family </a:t>
            </a:r>
          </a:p>
          <a:p>
            <a:pPr marL="0" indent="0">
              <a:buNone/>
            </a:pPr>
            <a:r>
              <a:rPr lang="en-GB" sz="1500" dirty="0">
                <a:hlinkClick r:id="rId6"/>
              </a:rPr>
              <a:t>https://www.youtube.com/watch?v=k4i7NGKBVsU&amp;t=1s</a:t>
            </a:r>
            <a:endParaRPr lang="en-GB" sz="1500" dirty="0"/>
          </a:p>
          <a:p>
            <a:r>
              <a:rPr lang="en-GB" sz="1500" dirty="0"/>
              <a:t>Fisher Family </a:t>
            </a:r>
          </a:p>
          <a:p>
            <a:pPr marL="0" indent="0">
              <a:buNone/>
            </a:pPr>
            <a:r>
              <a:rPr lang="en-GB" sz="1500" dirty="0">
                <a:hlinkClick r:id="rId7"/>
              </a:rPr>
              <a:t>https://www.youtube.com/watch?v=vNNtqiGcqA8</a:t>
            </a:r>
            <a:endParaRPr lang="en-GB" sz="1500" dirty="0"/>
          </a:p>
          <a:p>
            <a:pPr marL="0" indent="0">
              <a:buNone/>
            </a:pPr>
            <a:endParaRPr lang="en-GB" sz="1500" dirty="0"/>
          </a:p>
          <a:p>
            <a:pPr marL="0" indent="0">
              <a:buNone/>
            </a:pPr>
            <a:endParaRPr lang="en-GB" sz="1500" dirty="0"/>
          </a:p>
        </p:txBody>
      </p:sp>
      <p:sp>
        <p:nvSpPr>
          <p:cNvPr id="4" name="Content Placeholder 3"/>
          <p:cNvSpPr>
            <a:spLocks noGrp="1"/>
          </p:cNvSpPr>
          <p:nvPr>
            <p:ph sz="half" idx="2"/>
          </p:nvPr>
        </p:nvSpPr>
        <p:spPr>
          <a:xfrm>
            <a:off x="4427984" y="1412776"/>
            <a:ext cx="4591706" cy="4429646"/>
          </a:xfrm>
        </p:spPr>
        <p:txBody>
          <a:bodyPr>
            <a:normAutofit fontScale="55000" lnSpcReduction="20000"/>
          </a:bodyPr>
          <a:lstStyle/>
          <a:p>
            <a:r>
              <a:rPr lang="en-GB" sz="2851" dirty="0"/>
              <a:t>Special </a:t>
            </a:r>
            <a:r>
              <a:rPr lang="en-GB" sz="2851" dirty="0" err="1"/>
              <a:t>Squirter</a:t>
            </a:r>
            <a:r>
              <a:rPr lang="en-GB" sz="2851" dirty="0"/>
              <a:t> Family e</a:t>
            </a:r>
          </a:p>
          <a:p>
            <a:pPr marL="0" indent="0">
              <a:buNone/>
            </a:pPr>
            <a:r>
              <a:rPr lang="en-GB" sz="2851" dirty="0">
                <a:hlinkClick r:id="rId8"/>
              </a:rPr>
              <a:t>https://www.youtube.com/watch?v=5dmzaj6DPEg</a:t>
            </a:r>
            <a:endParaRPr lang="en-GB" sz="2851" dirty="0"/>
          </a:p>
          <a:p>
            <a:r>
              <a:rPr lang="en-GB" sz="2851" dirty="0"/>
              <a:t>Uppercase letters – The Straight Lines Group  ILEFHT</a:t>
            </a:r>
          </a:p>
          <a:p>
            <a:pPr marL="0" indent="0">
              <a:buNone/>
            </a:pPr>
            <a:r>
              <a:rPr lang="en-GB" sz="2851" dirty="0"/>
              <a:t> </a:t>
            </a:r>
            <a:r>
              <a:rPr lang="en-GB" sz="2851" dirty="0">
                <a:hlinkClick r:id="rId2"/>
              </a:rPr>
              <a:t>https://www.youtube.com/watch?v=AhaNtxumgOs</a:t>
            </a:r>
            <a:endParaRPr lang="en-GB" sz="2851" dirty="0"/>
          </a:p>
          <a:p>
            <a:r>
              <a:rPr lang="en-GB" sz="2851" dirty="0"/>
              <a:t>Uppercase letters – The Curved Line Group COSGQ</a:t>
            </a:r>
          </a:p>
          <a:p>
            <a:pPr marL="0" indent="0">
              <a:buNone/>
            </a:pPr>
            <a:r>
              <a:rPr lang="en-GB" sz="2851" dirty="0">
                <a:hlinkClick r:id="rId9"/>
              </a:rPr>
              <a:t>https://www.youtube.com/watch?v=mF5nsKiv8qA</a:t>
            </a:r>
            <a:endParaRPr lang="en-GB" sz="2851" dirty="0"/>
          </a:p>
          <a:p>
            <a:r>
              <a:rPr lang="en-GB" sz="2851" dirty="0"/>
              <a:t>Uppercase letters – The Lines then Curves Group D P B R J U</a:t>
            </a:r>
          </a:p>
          <a:p>
            <a:pPr marL="0" indent="0">
              <a:buNone/>
            </a:pPr>
            <a:r>
              <a:rPr lang="en-GB" sz="2851" dirty="0">
                <a:hlinkClick r:id="rId10"/>
              </a:rPr>
              <a:t>https://www.youtube.com/watch?v=mTDIJynrNmE</a:t>
            </a:r>
            <a:endParaRPr lang="en-GB" sz="2851" dirty="0"/>
          </a:p>
          <a:p>
            <a:r>
              <a:rPr lang="en-GB" sz="2851" dirty="0"/>
              <a:t>Uppercase letters- The Sliding Lines Group A M N W V X Z K Y</a:t>
            </a:r>
          </a:p>
          <a:p>
            <a:pPr marL="0" indent="0">
              <a:buNone/>
            </a:pPr>
            <a:r>
              <a:rPr lang="en-GB" sz="2851" dirty="0">
                <a:hlinkClick r:id="rId11"/>
              </a:rPr>
              <a:t>https://www.youtube.com/watch?v=7415-cVMcN8</a:t>
            </a:r>
            <a:endParaRPr lang="en-GB" sz="2851" dirty="0"/>
          </a:p>
          <a:p>
            <a:r>
              <a:rPr lang="en-GB" sz="2851" dirty="0"/>
              <a:t>Numbers – The Pushing Number Group 2 3 5 7</a:t>
            </a:r>
          </a:p>
          <a:p>
            <a:pPr marL="0" indent="0">
              <a:buNone/>
            </a:pPr>
            <a:r>
              <a:rPr lang="en-GB" sz="2851" dirty="0">
                <a:hlinkClick r:id="rId12"/>
              </a:rPr>
              <a:t>https://www.youtube.com/watch?v=KwTj19DUfiA</a:t>
            </a:r>
            <a:endParaRPr lang="en-GB" sz="2851" dirty="0"/>
          </a:p>
          <a:p>
            <a:r>
              <a:rPr lang="en-GB" sz="2851" dirty="0"/>
              <a:t>Numbers – The Pulling Number Group 0 6 8 9 1 4</a:t>
            </a:r>
          </a:p>
          <a:p>
            <a:pPr marL="0" indent="0">
              <a:buNone/>
            </a:pPr>
            <a:r>
              <a:rPr lang="en-GB" sz="2851" dirty="0">
                <a:hlinkClick r:id="rId13"/>
              </a:rPr>
              <a:t>https://www.youtube.com/watch?v=4Hca42WFts8</a:t>
            </a:r>
            <a:endParaRPr lang="en-GB" sz="2851" dirty="0"/>
          </a:p>
          <a:p>
            <a:pPr marL="0" indent="0">
              <a:buNone/>
            </a:pPr>
            <a:endParaRPr lang="en-GB" sz="1500" dirty="0"/>
          </a:p>
          <a:p>
            <a:endParaRPr lang="en-GB" sz="1500" dirty="0"/>
          </a:p>
          <a:p>
            <a:pPr marL="0" indent="0">
              <a:buNone/>
            </a:pPr>
            <a:endParaRPr lang="en-GB" sz="1500" dirty="0"/>
          </a:p>
          <a:p>
            <a:endParaRPr lang="en-GB" sz="1500" dirty="0"/>
          </a:p>
          <a:p>
            <a:endParaRPr lang="en-GB" sz="6002" dirty="0"/>
          </a:p>
          <a:p>
            <a:endParaRPr lang="en-GB" sz="6002" dirty="0"/>
          </a:p>
          <a:p>
            <a:endParaRPr lang="en-GB" dirty="0"/>
          </a:p>
        </p:txBody>
      </p:sp>
    </p:spTree>
    <p:extLst>
      <p:ext uri="{BB962C8B-B14F-4D97-AF65-F5344CB8AC3E}">
        <p14:creationId xmlns:p14="http://schemas.microsoft.com/office/powerpoint/2010/main" val="26091309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00B050"/>
                </a:solidFill>
                <a:latin typeface="Kinetic Letters" pitchFamily="50" charset="0"/>
              </a:rPr>
              <a:t>Sharing our school subscribed learning</a:t>
            </a:r>
            <a:endParaRPr lang="en-GB" b="1" dirty="0">
              <a:solidFill>
                <a:srgbClr val="00B050"/>
              </a:solidFill>
              <a:latin typeface="Kinetic Letters" pitchFamily="50" charset="0"/>
            </a:endParaRPr>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83568" y="1445126"/>
            <a:ext cx="1874682" cy="1386960"/>
          </a:xfrm>
        </p:spPr>
      </p:pic>
      <p:pic>
        <p:nvPicPr>
          <p:cNvPr id="6" name="Picture 5"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78435" y="1370080"/>
            <a:ext cx="2381683" cy="1286656"/>
          </a:xfrm>
          <a:prstGeom prst="rect">
            <a:avLst/>
          </a:prstGeom>
        </p:spPr>
      </p:pic>
      <p:pic>
        <p:nvPicPr>
          <p:cNvPr id="7" name="Picture 6"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59832" y="1492865"/>
            <a:ext cx="2304256" cy="1250058"/>
          </a:xfrm>
          <a:prstGeom prst="rect">
            <a:avLst/>
          </a:prstGeom>
        </p:spPr>
      </p:pic>
      <p:sp>
        <p:nvSpPr>
          <p:cNvPr id="8" name="TextBox 7"/>
          <p:cNvSpPr txBox="1"/>
          <p:nvPr/>
        </p:nvSpPr>
        <p:spPr>
          <a:xfrm>
            <a:off x="539552" y="3356992"/>
            <a:ext cx="7776864" cy="2062103"/>
          </a:xfrm>
          <a:prstGeom prst="rect">
            <a:avLst/>
          </a:prstGeom>
          <a:noFill/>
        </p:spPr>
        <p:txBody>
          <a:bodyPr wrap="square" rtlCol="0">
            <a:spAutoFit/>
          </a:bodyPr>
          <a:lstStyle/>
          <a:p>
            <a:pPr marL="457200" indent="-457200">
              <a:buFont typeface="Arial" panose="020B0604020202020204" pitchFamily="34" charset="0"/>
              <a:buChar char="•"/>
            </a:pPr>
            <a:r>
              <a:rPr lang="en-GB" sz="3200" dirty="0" smtClean="0">
                <a:latin typeface="Kinetic Letters" panose="00000500000000000000" pitchFamily="50" charset="0"/>
              </a:rPr>
              <a:t>Purple Mash has a wealth of activities across the curriculum.</a:t>
            </a:r>
          </a:p>
          <a:p>
            <a:pPr marL="457200" indent="-457200">
              <a:buFont typeface="Arial" panose="020B0604020202020204" pitchFamily="34" charset="0"/>
              <a:buChar char="•"/>
            </a:pPr>
            <a:r>
              <a:rPr lang="en-GB" sz="3200" dirty="0" err="1" smtClean="0">
                <a:latin typeface="Kinetic Letters" panose="00000500000000000000" pitchFamily="50" charset="0"/>
              </a:rPr>
              <a:t>Numbots</a:t>
            </a:r>
            <a:r>
              <a:rPr lang="en-GB" sz="3200" dirty="0" smtClean="0">
                <a:latin typeface="Kinetic Letters" panose="00000500000000000000" pitchFamily="50" charset="0"/>
              </a:rPr>
              <a:t> is great for early Maths skills.</a:t>
            </a:r>
          </a:p>
          <a:p>
            <a:pPr marL="457200" indent="-457200">
              <a:buFont typeface="Arial" panose="020B0604020202020204" pitchFamily="34" charset="0"/>
              <a:buChar char="•"/>
            </a:pPr>
            <a:r>
              <a:rPr lang="en-GB" sz="3200" dirty="0" smtClean="0">
                <a:latin typeface="Kinetic Letters" panose="00000500000000000000" pitchFamily="50" charset="0"/>
              </a:rPr>
              <a:t>TT </a:t>
            </a:r>
            <a:r>
              <a:rPr lang="en-GB" sz="3200" dirty="0" err="1" smtClean="0">
                <a:latin typeface="Kinetic Letters" panose="00000500000000000000" pitchFamily="50" charset="0"/>
              </a:rPr>
              <a:t>Rockstars</a:t>
            </a:r>
            <a:r>
              <a:rPr lang="en-GB" sz="3200" dirty="0" smtClean="0">
                <a:latin typeface="Kinetic Letters" panose="00000500000000000000" pitchFamily="50" charset="0"/>
              </a:rPr>
              <a:t> helps us to meet Y1 expectations of knowing 2, 5 and 10 times tables. </a:t>
            </a:r>
            <a:endParaRPr lang="en-GB" sz="3200" dirty="0">
              <a:latin typeface="Kinetic Letters" panose="00000500000000000000" pitchFamily="50" charset="0"/>
            </a:endParaRPr>
          </a:p>
        </p:txBody>
      </p:sp>
    </p:spTree>
    <p:extLst>
      <p:ext uri="{BB962C8B-B14F-4D97-AF65-F5344CB8AC3E}">
        <p14:creationId xmlns:p14="http://schemas.microsoft.com/office/powerpoint/2010/main" val="27749135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3161" y="274638"/>
            <a:ext cx="6099200" cy="1143000"/>
          </a:xfrm>
        </p:spPr>
        <p:txBody>
          <a:bodyPr>
            <a:normAutofit/>
          </a:bodyPr>
          <a:lstStyle/>
          <a:p>
            <a:r>
              <a:rPr lang="en-GB" sz="5400" b="1" dirty="0" smtClean="0">
                <a:solidFill>
                  <a:srgbClr val="00B050"/>
                </a:solidFill>
                <a:latin typeface="Kinetic Letters" pitchFamily="50" charset="0"/>
              </a:rPr>
              <a:t>Helping at home…</a:t>
            </a:r>
            <a:endParaRPr lang="en-GB" sz="5400" b="1" dirty="0">
              <a:solidFill>
                <a:srgbClr val="00B050"/>
              </a:solidFill>
              <a:latin typeface="Kinetic Letters" pitchFamily="50" charset="0"/>
            </a:endParaRPr>
          </a:p>
        </p:txBody>
      </p:sp>
      <p:sp>
        <p:nvSpPr>
          <p:cNvPr id="3" name="Content Placeholder 2"/>
          <p:cNvSpPr>
            <a:spLocks noGrp="1"/>
          </p:cNvSpPr>
          <p:nvPr>
            <p:ph idx="1"/>
          </p:nvPr>
        </p:nvSpPr>
        <p:spPr>
          <a:xfrm>
            <a:off x="440432" y="1476050"/>
            <a:ext cx="8229600" cy="4525963"/>
          </a:xfrm>
        </p:spPr>
        <p:txBody>
          <a:bodyPr/>
          <a:lstStyle/>
          <a:p>
            <a:r>
              <a:rPr lang="en-GB" sz="2800" dirty="0" smtClean="0">
                <a:latin typeface="Kinetic Letters" pitchFamily="50" charset="0"/>
              </a:rPr>
              <a:t>Encouraging independence skills e.g. walking to school, zips on coats, taking jumpers off, shoe laces etc.</a:t>
            </a:r>
          </a:p>
          <a:p>
            <a:r>
              <a:rPr lang="en-GB" sz="2800" dirty="0" smtClean="0">
                <a:latin typeface="Kinetic Letters" pitchFamily="50" charset="0"/>
              </a:rPr>
              <a:t>Counting forwards and backwards to 20, 50 then 100.</a:t>
            </a:r>
          </a:p>
          <a:p>
            <a:r>
              <a:rPr lang="en-GB" sz="2800" dirty="0" smtClean="0">
                <a:latin typeface="Kinetic Letters" pitchFamily="50" charset="0"/>
              </a:rPr>
              <a:t>Counting in steps of 1, 2, 5 and 10.</a:t>
            </a:r>
          </a:p>
          <a:p>
            <a:r>
              <a:rPr lang="en-GB" sz="2800" dirty="0" smtClean="0">
                <a:latin typeface="Kinetic Letters" pitchFamily="50" charset="0"/>
              </a:rPr>
              <a:t>Using online resources for Collins Big Cats, Purple Mash, TT </a:t>
            </a:r>
            <a:r>
              <a:rPr lang="en-GB" sz="2800" dirty="0" err="1" smtClean="0">
                <a:latin typeface="Kinetic Letters" pitchFamily="50" charset="0"/>
              </a:rPr>
              <a:t>Rockstars</a:t>
            </a:r>
            <a:r>
              <a:rPr lang="en-GB" sz="2800" dirty="0" smtClean="0">
                <a:latin typeface="Kinetic Letters" pitchFamily="50" charset="0"/>
              </a:rPr>
              <a:t>/</a:t>
            </a:r>
            <a:r>
              <a:rPr lang="en-GB" sz="2800" dirty="0" err="1" smtClean="0">
                <a:latin typeface="Kinetic Letters" pitchFamily="50" charset="0"/>
              </a:rPr>
              <a:t>Numbots</a:t>
            </a:r>
            <a:r>
              <a:rPr lang="en-GB" sz="2800" dirty="0" smtClean="0">
                <a:latin typeface="Kinetic Letters" pitchFamily="50" charset="0"/>
              </a:rPr>
              <a:t>.</a:t>
            </a:r>
          </a:p>
          <a:p>
            <a:r>
              <a:rPr lang="en-GB" sz="2800" dirty="0" smtClean="0">
                <a:latin typeface="Kinetic Letters" pitchFamily="50" charset="0"/>
              </a:rPr>
              <a:t>Phonics play  </a:t>
            </a:r>
            <a:r>
              <a:rPr lang="en-GB" sz="2800" dirty="0" smtClean="0">
                <a:latin typeface="Kinetic Letters" pitchFamily="50" charset="0"/>
                <a:hlinkClick r:id="rId2"/>
              </a:rPr>
              <a:t>www.phonicsplay.co.uk</a:t>
            </a:r>
            <a:endParaRPr lang="en-GB" sz="2800" dirty="0" smtClean="0">
              <a:latin typeface="Kinetic Letters" pitchFamily="50" charset="0"/>
            </a:endParaRPr>
          </a:p>
          <a:p>
            <a:r>
              <a:rPr lang="en-GB" sz="2800" dirty="0" smtClean="0">
                <a:latin typeface="Kinetic Letters" pitchFamily="50" charset="0"/>
              </a:rPr>
              <a:t>Watch </a:t>
            </a:r>
            <a:r>
              <a:rPr lang="en-GB" sz="2800" dirty="0" err="1" smtClean="0">
                <a:latin typeface="Kinetic Letters" pitchFamily="50" charset="0"/>
              </a:rPr>
              <a:t>Alphablocks</a:t>
            </a:r>
            <a:r>
              <a:rPr lang="en-GB" sz="2800" dirty="0" smtClean="0">
                <a:latin typeface="Kinetic Letters" pitchFamily="50" charset="0"/>
              </a:rPr>
              <a:t> and </a:t>
            </a:r>
            <a:r>
              <a:rPr lang="en-GB" sz="2800" dirty="0" err="1" smtClean="0">
                <a:latin typeface="Kinetic Letters" pitchFamily="50" charset="0"/>
              </a:rPr>
              <a:t>Numberblocks</a:t>
            </a:r>
            <a:r>
              <a:rPr lang="en-GB" sz="2800" dirty="0" smtClean="0">
                <a:latin typeface="Kinetic Letters" pitchFamily="50" charset="0"/>
              </a:rPr>
              <a:t> on BBC iPlayer.</a:t>
            </a:r>
          </a:p>
          <a:p>
            <a:pPr marL="0" indent="0">
              <a:buNone/>
            </a:pPr>
            <a:endParaRPr lang="en-GB" sz="3600" dirty="0" smtClean="0">
              <a:latin typeface="Kinetic Letters" pitchFamily="50" charset="0"/>
            </a:endParaRPr>
          </a:p>
          <a:p>
            <a:endParaRPr lang="en-GB" dirty="0"/>
          </a:p>
        </p:txBody>
      </p:sp>
      <p:pic>
        <p:nvPicPr>
          <p:cNvPr id="8194" name="Picture 2" descr="C:\Users\ldicken\AppData\Local\Microsoft\Windows\INetCache\IE\GX69G3VI\numbers12[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0222" y="5768650"/>
            <a:ext cx="1173608" cy="862947"/>
          </a:xfrm>
          <a:prstGeom prst="rect">
            <a:avLst/>
          </a:prstGeom>
          <a:noFill/>
          <a:extLst>
            <a:ext uri="{909E8E84-426E-40DD-AFC4-6F175D3DCCD1}">
              <a14:hiddenFill xmlns:a14="http://schemas.microsoft.com/office/drawing/2010/main">
                <a:solidFill>
                  <a:srgbClr val="FFFFFF"/>
                </a:solidFill>
              </a14:hiddenFill>
            </a:ext>
          </a:extLst>
        </p:spPr>
      </p:pic>
      <p:pic>
        <p:nvPicPr>
          <p:cNvPr id="8195" name="Picture 3" descr="C:\Users\ldicken\AppData\Local\Microsoft\Windows\INetCache\IE\DF296FPA\kids-having-fun-studying[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32240" y="4785065"/>
            <a:ext cx="1937792" cy="1654953"/>
          </a:xfrm>
          <a:prstGeom prst="rect">
            <a:avLst/>
          </a:prstGeom>
          <a:noFill/>
          <a:extLst>
            <a:ext uri="{909E8E84-426E-40DD-AFC4-6F175D3DCCD1}">
              <a14:hiddenFill xmlns:a14="http://schemas.microsoft.com/office/drawing/2010/main">
                <a:solidFill>
                  <a:srgbClr val="FFFFFF"/>
                </a:solidFill>
              </a14:hiddenFill>
            </a:ext>
          </a:extLst>
        </p:spPr>
      </p:pic>
      <p:pic>
        <p:nvPicPr>
          <p:cNvPr id="15362"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5536" y="188640"/>
            <a:ext cx="1317625"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363"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68344" y="188640"/>
            <a:ext cx="1317625"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541690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469477" y="2636912"/>
            <a:ext cx="8229600" cy="3853888"/>
          </a:xfrm>
        </p:spPr>
        <p:txBody>
          <a:bodyPr>
            <a:normAutofit lnSpcReduction="10000"/>
          </a:bodyPr>
          <a:lstStyle/>
          <a:p>
            <a:pPr marL="0" indent="0" algn="ctr">
              <a:buNone/>
            </a:pPr>
            <a:r>
              <a:rPr lang="en-GB" sz="4600" dirty="0" smtClean="0">
                <a:latin typeface="Kinetic Letters" pitchFamily="50" charset="0"/>
              </a:rPr>
              <a:t>If you have any further questions after today, please come and speak to us on the door or email:  </a:t>
            </a:r>
            <a:r>
              <a:rPr lang="en-GB" sz="4600" b="1" u="sng" dirty="0" smtClean="0">
                <a:solidFill>
                  <a:srgbClr val="0070C0"/>
                </a:solidFill>
                <a:latin typeface="Kinetic Letters" pitchFamily="50" charset="0"/>
                <a:hlinkClick r:id="rId2"/>
              </a:rPr>
              <a:t>year1@hallgreenprimary.co.uk</a:t>
            </a:r>
            <a:endParaRPr lang="en-GB" sz="4600" b="1" u="sng" dirty="0" smtClean="0">
              <a:solidFill>
                <a:srgbClr val="0070C0"/>
              </a:solidFill>
              <a:latin typeface="Kinetic Letters" pitchFamily="50" charset="0"/>
            </a:endParaRPr>
          </a:p>
          <a:p>
            <a:pPr marL="0" indent="0" algn="ctr">
              <a:buNone/>
            </a:pPr>
            <a:endParaRPr lang="en-GB" sz="4600" b="1" u="sng" dirty="0" smtClean="0">
              <a:solidFill>
                <a:srgbClr val="0070C0"/>
              </a:solidFill>
              <a:latin typeface="Kinetic Letters" pitchFamily="50" charset="0"/>
            </a:endParaRPr>
          </a:p>
          <a:p>
            <a:pPr marL="0" indent="0" algn="ctr">
              <a:buNone/>
            </a:pPr>
            <a:r>
              <a:rPr lang="en-GB" sz="4600" b="1" u="sng" dirty="0" smtClean="0">
                <a:solidFill>
                  <a:srgbClr val="0070C0"/>
                </a:solidFill>
                <a:latin typeface="Kinetic Letters" pitchFamily="50" charset="0"/>
              </a:rPr>
              <a:t>Parents Evening is Tuesday 21st October.</a:t>
            </a:r>
          </a:p>
          <a:p>
            <a:pPr marL="0" indent="0" algn="ctr">
              <a:buNone/>
            </a:pPr>
            <a:endParaRPr lang="en-GB" sz="4600" b="1" u="sng" dirty="0">
              <a:solidFill>
                <a:srgbClr val="0070C0"/>
              </a:solidFill>
              <a:latin typeface="Kinetic Letters" pitchFamily="50" charset="0"/>
            </a:endParaRPr>
          </a:p>
          <a:p>
            <a:pPr marL="0" indent="0" algn="ctr">
              <a:buNone/>
            </a:pPr>
            <a:endParaRPr lang="en-GB" sz="4600" b="1" u="sng" dirty="0" smtClean="0">
              <a:solidFill>
                <a:srgbClr val="0070C0"/>
              </a:solidFill>
              <a:latin typeface="Kinetic Letters" pitchFamily="50" charset="0"/>
            </a:endParaRPr>
          </a:p>
          <a:p>
            <a:pPr marL="0" indent="0" algn="ctr">
              <a:buNone/>
            </a:pPr>
            <a:endParaRPr lang="en-GB" dirty="0"/>
          </a:p>
          <a:p>
            <a:pPr marL="0" indent="0" algn="ctr">
              <a:buNone/>
            </a:pPr>
            <a:endParaRPr lang="en-GB" dirty="0"/>
          </a:p>
        </p:txBody>
      </p:sp>
      <p:pic>
        <p:nvPicPr>
          <p:cNvPr id="5" name="Picture 2" descr="C:\Users\rr\Pictures\school 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80312" y="332656"/>
            <a:ext cx="1318765" cy="1318765"/>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C:\Users\ldicken\AppData\Local\Microsoft\Windows\INetCache\IE\DF296FPA\thank-you-text[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63688" y="260648"/>
            <a:ext cx="5256584" cy="19190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574379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1393</TotalTime>
  <Words>1358</Words>
  <Application>Microsoft Office PowerPoint</Application>
  <PresentationFormat>On-screen Show (4:3)</PresentationFormat>
  <Paragraphs>231</Paragraphs>
  <Slides>24</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Arial</vt:lpstr>
      <vt:lpstr>Calibri</vt:lpstr>
      <vt:lpstr>Kinetic Letters</vt:lpstr>
      <vt:lpstr>Office Theme</vt:lpstr>
      <vt:lpstr>                                                       YOUR CHANCE TO SHINE  Y1 Curriculum Meeting 14. 10. 25</vt:lpstr>
      <vt:lpstr>School Leadership</vt:lpstr>
      <vt:lpstr>Y1 Teaching Staff</vt:lpstr>
      <vt:lpstr>PowerPoint Presentation</vt:lpstr>
      <vt:lpstr>A  message from our  Parent Partnership Team </vt:lpstr>
      <vt:lpstr>Safeguarding</vt:lpstr>
      <vt:lpstr>Our School Aims &amp; Values  </vt:lpstr>
      <vt:lpstr>Keeping in touch </vt:lpstr>
      <vt:lpstr>Days to remember</vt:lpstr>
      <vt:lpstr>Continuing the Transition</vt:lpstr>
      <vt:lpstr>Our current timetable</vt:lpstr>
      <vt:lpstr>Y1 English Curriculum Map 2025-2026 A</vt:lpstr>
      <vt:lpstr>Y1 English Curriculum Map 2025-2026 B</vt:lpstr>
      <vt:lpstr>Y1 Maths Curriculum Map 2025-2026 </vt:lpstr>
      <vt:lpstr>Y1 Maths Curriculum Map 2025-2026 </vt:lpstr>
      <vt:lpstr>Y1 Curriculum Map 2025-2026 for Autumn</vt:lpstr>
      <vt:lpstr>Reading Books – Little Wandle</vt:lpstr>
      <vt:lpstr>National Phonics Screening</vt:lpstr>
      <vt:lpstr>Little Wandle – using sound boxes</vt:lpstr>
      <vt:lpstr>Little Wandle Parent Support</vt:lpstr>
      <vt:lpstr>Kinetic Letter Handwriting Teaching Videos</vt:lpstr>
      <vt:lpstr>Sharing our school subscribed learning</vt:lpstr>
      <vt:lpstr>Helping at home…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YOUR CHANCE TO SHINE</dc:title>
  <dc:creator>R R</dc:creator>
  <cp:lastModifiedBy>Dawn Roden</cp:lastModifiedBy>
  <cp:revision>156</cp:revision>
  <dcterms:created xsi:type="dcterms:W3CDTF">2019-06-12T12:18:58Z</dcterms:created>
  <dcterms:modified xsi:type="dcterms:W3CDTF">2025-10-16T07:47:05Z</dcterms:modified>
</cp:coreProperties>
</file>