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67" r:id="rId5"/>
    <p:sldId id="268" r:id="rId6"/>
    <p:sldId id="273" r:id="rId7"/>
    <p:sldId id="258" r:id="rId8"/>
    <p:sldId id="259" r:id="rId9"/>
    <p:sldId id="261" r:id="rId10"/>
    <p:sldId id="262" r:id="rId11"/>
    <p:sldId id="260" r:id="rId12"/>
    <p:sldId id="263" r:id="rId13"/>
    <p:sldId id="264" r:id="rId14"/>
    <p:sldId id="274" r:id="rId15"/>
    <p:sldId id="275" r:id="rId16"/>
    <p:sldId id="276" r:id="rId17"/>
    <p:sldId id="265" r:id="rId18"/>
    <p:sldId id="271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08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E0D2D956-883E-4CAA-BC97-AD7DCFD4499F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FBAE0E98-726C-49FF-A98E-D2E13AF809C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year3@hallgreenprimary.co.uk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year3@hallgreenprimary.co.uk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400" dirty="0" smtClean="0"/>
              <a:t>Hall Green Primary School</a:t>
            </a:r>
            <a:endParaRPr lang="en-GB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2400" dirty="0" smtClean="0"/>
              <a:t>Year 3</a:t>
            </a:r>
            <a:endParaRPr lang="en-GB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14958"/>
            <a:ext cx="1656184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5775"/>
            <a:ext cx="9143999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51826" y="6021288"/>
            <a:ext cx="66051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chemeClr val="accent3">
                    <a:lumMod val="75000"/>
                  </a:schemeClr>
                </a:solidFill>
              </a:rPr>
              <a:t>YOUR CHANCE TO SHINE </a:t>
            </a:r>
          </a:p>
        </p:txBody>
      </p:sp>
    </p:spTree>
    <p:extLst>
      <p:ext uri="{BB962C8B-B14F-4D97-AF65-F5344CB8AC3E}">
        <p14:creationId xmlns:p14="http://schemas.microsoft.com/office/powerpoint/2010/main" val="303762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7544" y="1012954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Our Head Teacher, Deputy Head Teacher, Safeguarding &amp; Attendance Officer</a:t>
            </a: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522" t="2241" r="5972" b="10065"/>
          <a:stretch/>
        </p:blipFill>
        <p:spPr>
          <a:xfrm>
            <a:off x="1259632" y="2348879"/>
            <a:ext cx="1800199" cy="22698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979" t="-97" r="4507" b="3330"/>
          <a:stretch/>
        </p:blipFill>
        <p:spPr>
          <a:xfrm>
            <a:off x="3635895" y="2276873"/>
            <a:ext cx="1676177" cy="233207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59632" y="4877403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Mrs Gilbert     </a:t>
            </a:r>
            <a:r>
              <a:rPr lang="en-GB" sz="3200" dirty="0"/>
              <a:t> </a:t>
            </a:r>
            <a:r>
              <a:rPr lang="en-GB" sz="3200" dirty="0" smtClean="0"/>
              <a:t>    Mrs MacDiarmid         Mrs Taylor</a:t>
            </a:r>
            <a:endParaRPr lang="en-GB" sz="3200" dirty="0"/>
          </a:p>
        </p:txBody>
      </p:sp>
      <p:pic>
        <p:nvPicPr>
          <p:cNvPr id="1026" name="Picture 2" descr="https://www.hallgreenprimary.co.uk/_site/data/files/images/staff/35052C1A57F40DE83D2D8DBCA6972E2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346" y="2439671"/>
            <a:ext cx="1454754" cy="208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64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2" y="548680"/>
            <a:ext cx="7024744" cy="1143000"/>
          </a:xfrm>
        </p:spPr>
        <p:txBody>
          <a:bodyPr/>
          <a:lstStyle/>
          <a:p>
            <a:r>
              <a:rPr lang="en-GB" sz="4400" dirty="0" smtClean="0"/>
              <a:t>Staff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2"/>
            <a:ext cx="7560956" cy="3508977"/>
          </a:xfrm>
        </p:spPr>
        <p:txBody>
          <a:bodyPr>
            <a:noAutofit/>
          </a:bodyPr>
          <a:lstStyle/>
          <a:p>
            <a:pPr marL="68580" indent="0">
              <a:buNone/>
            </a:pPr>
            <a:endParaRPr lang="en-GB" sz="3200" dirty="0" smtClean="0"/>
          </a:p>
          <a:p>
            <a:pPr marL="68580" indent="0">
              <a:buNone/>
            </a:pPr>
            <a:endParaRPr lang="en-GB" sz="3200" dirty="0"/>
          </a:p>
          <a:p>
            <a:pPr marL="68580" indent="0">
              <a:buNone/>
            </a:pPr>
            <a:r>
              <a:rPr lang="en-GB" sz="3200" dirty="0" smtClean="0"/>
              <a:t>Miss Gardner		Mrs </a:t>
            </a:r>
            <a:r>
              <a:rPr lang="en-GB" sz="3200" dirty="0" err="1" smtClean="0"/>
              <a:t>Goodreds</a:t>
            </a:r>
            <a:r>
              <a:rPr lang="en-GB" sz="3200" dirty="0"/>
              <a:t> </a:t>
            </a:r>
            <a:r>
              <a:rPr lang="en-GB" sz="3200" dirty="0" smtClean="0"/>
              <a:t>		Miss </a:t>
            </a:r>
            <a:r>
              <a:rPr lang="en-GB" sz="3200" dirty="0" err="1" smtClean="0"/>
              <a:t>Spriggs</a:t>
            </a:r>
            <a:endParaRPr lang="en-GB" sz="3200" dirty="0" smtClean="0"/>
          </a:p>
          <a:p>
            <a:pPr marL="68580" indent="0">
              <a:buNone/>
            </a:pPr>
            <a:endParaRPr lang="en-GB" sz="3200" dirty="0"/>
          </a:p>
        </p:txBody>
      </p:sp>
      <p:pic>
        <p:nvPicPr>
          <p:cNvPr id="2052" name="Picture 4" descr="https://www.hallgreenprimary.co.uk/_site/data/files/images/staff/teaching-staff/1FD23BD773D991B94160AEA31A42D1C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03"/>
          <a:stretch/>
        </p:blipFill>
        <p:spPr bwMode="auto">
          <a:xfrm>
            <a:off x="3707904" y="1637354"/>
            <a:ext cx="1824038" cy="1769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615244"/>
            <a:ext cx="1792379" cy="20789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t="10477" b="5617"/>
          <a:stretch/>
        </p:blipFill>
        <p:spPr>
          <a:xfrm>
            <a:off x="6395010" y="1691680"/>
            <a:ext cx="1737511" cy="18722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t="8231"/>
          <a:stretch/>
        </p:blipFill>
        <p:spPr>
          <a:xfrm>
            <a:off x="1172785" y="4293096"/>
            <a:ext cx="1390008" cy="1605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78699" y="5941343"/>
            <a:ext cx="20163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Miss Corbett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5864" y="4182777"/>
            <a:ext cx="1676545" cy="178018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55864" y="5962963"/>
            <a:ext cx="25563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Mrs Plose-Joyce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73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063" y="5373216"/>
            <a:ext cx="2378075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815" y="548680"/>
            <a:ext cx="4206875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1484784"/>
            <a:ext cx="7835960" cy="430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21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7617991" cy="3427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2969985" y="908720"/>
            <a:ext cx="254749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Safeguarding</a:t>
            </a:r>
            <a:endParaRPr kumimoji="0" lang="en-GB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lt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797152"/>
            <a:ext cx="2206625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642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16251"/>
            <a:ext cx="5616624" cy="785252"/>
          </a:xfrm>
        </p:spPr>
        <p:txBody>
          <a:bodyPr>
            <a:normAutofit fontScale="90000"/>
          </a:bodyPr>
          <a:lstStyle/>
          <a:p>
            <a:r>
              <a:rPr lang="en-GB" sz="3600" b="1" i="1" dirty="0" smtClean="0">
                <a:solidFill>
                  <a:srgbClr val="00B050"/>
                </a:solidFill>
              </a:rPr>
              <a:t>Our School </a:t>
            </a:r>
            <a:r>
              <a:rPr lang="en-GB" sz="3600" b="1" i="1" dirty="0">
                <a:solidFill>
                  <a:srgbClr val="00B050"/>
                </a:solidFill>
              </a:rPr>
              <a:t>Aims &amp; Values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6006" y="1212631"/>
            <a:ext cx="7452340" cy="98912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u="sng" dirty="0" smtClean="0"/>
              <a:t>The </a:t>
            </a:r>
            <a:r>
              <a:rPr lang="en-GB" u="sng" dirty="0"/>
              <a:t>aims of the school </a:t>
            </a:r>
            <a:r>
              <a:rPr lang="en-GB" dirty="0"/>
              <a:t>are the same for all pupils. Within a caring, positive, disciplined and safe environment and in partnership with parents and </a:t>
            </a:r>
            <a:r>
              <a:rPr lang="en-GB" dirty="0" smtClean="0"/>
              <a:t>governors.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 descr="C:\Users\rr\Pictures\school 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656653"/>
            <a:ext cx="829994" cy="82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712" y="2201291"/>
            <a:ext cx="3404927" cy="4180037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346" y="3563754"/>
            <a:ext cx="828675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65857" y="2270496"/>
            <a:ext cx="20882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 smtClean="0">
                <a:solidFill>
                  <a:srgbClr val="00B050"/>
                </a:solidFill>
              </a:rPr>
              <a:t>Resilience</a:t>
            </a:r>
          </a:p>
          <a:p>
            <a:r>
              <a:rPr lang="en-GB" sz="2000" b="1" dirty="0" smtClean="0"/>
              <a:t>Perseverance</a:t>
            </a:r>
          </a:p>
          <a:p>
            <a:r>
              <a:rPr lang="en-GB" sz="2000" b="1" dirty="0" smtClean="0"/>
              <a:t>Courage</a:t>
            </a:r>
            <a:endParaRPr lang="en-GB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37865" y="4581128"/>
            <a:ext cx="2016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 smtClean="0">
                <a:solidFill>
                  <a:srgbClr val="00B050"/>
                </a:solidFill>
              </a:rPr>
              <a:t>Respect</a:t>
            </a:r>
          </a:p>
          <a:p>
            <a:r>
              <a:rPr lang="en-GB" sz="2000" b="1" dirty="0" smtClean="0"/>
              <a:t>Tolerance</a:t>
            </a:r>
          </a:p>
          <a:p>
            <a:r>
              <a:rPr lang="en-GB" sz="2000" b="1" dirty="0" smtClean="0"/>
              <a:t>Kindness</a:t>
            </a:r>
          </a:p>
          <a:p>
            <a:r>
              <a:rPr lang="en-GB" sz="2000" b="1" dirty="0" smtClean="0"/>
              <a:t>Empathy</a:t>
            </a:r>
          </a:p>
          <a:p>
            <a:r>
              <a:rPr lang="en-GB" sz="2000" b="1" dirty="0" smtClean="0"/>
              <a:t>Co-operation</a:t>
            </a:r>
          </a:p>
          <a:p>
            <a:r>
              <a:rPr lang="en-GB" sz="2000" b="1" dirty="0" smtClean="0"/>
              <a:t>Collaboration</a:t>
            </a:r>
            <a:endParaRPr lang="en-GB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511543" y="2201291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 smtClean="0">
                <a:solidFill>
                  <a:srgbClr val="00B050"/>
                </a:solidFill>
              </a:rPr>
              <a:t>Honesty</a:t>
            </a:r>
          </a:p>
          <a:p>
            <a:r>
              <a:rPr lang="en-GB" sz="2000" b="1" dirty="0" smtClean="0"/>
              <a:t>Trustworthiness</a:t>
            </a:r>
          </a:p>
          <a:p>
            <a:r>
              <a:rPr lang="en-GB" sz="2000" b="1" dirty="0" smtClean="0"/>
              <a:t>Integrity</a:t>
            </a:r>
            <a:endParaRPr lang="en-GB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655559" y="4888904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 smtClean="0">
                <a:solidFill>
                  <a:srgbClr val="00B050"/>
                </a:solidFill>
              </a:rPr>
              <a:t>Ownership</a:t>
            </a:r>
          </a:p>
          <a:p>
            <a:r>
              <a:rPr lang="en-GB" sz="2000" b="1" dirty="0" smtClean="0"/>
              <a:t>Responsibility</a:t>
            </a:r>
          </a:p>
          <a:p>
            <a:r>
              <a:rPr lang="en-GB" sz="2000" b="1" dirty="0" smtClean="0"/>
              <a:t>Independence</a:t>
            </a:r>
          </a:p>
          <a:p>
            <a:r>
              <a:rPr lang="en-GB" sz="2000" b="1" dirty="0" smtClean="0"/>
              <a:t>Accountability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18398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84418"/>
            <a:ext cx="7024744" cy="1143000"/>
          </a:xfrm>
        </p:spPr>
        <p:txBody>
          <a:bodyPr/>
          <a:lstStyle/>
          <a:p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0032" y="1222550"/>
            <a:ext cx="3384492" cy="3508977"/>
          </a:xfrm>
        </p:spPr>
        <p:txBody>
          <a:bodyPr>
            <a:noAutofit/>
          </a:bodyPr>
          <a:lstStyle/>
          <a:p>
            <a:pPr marL="68580" indent="0" algn="ctr">
              <a:buNone/>
            </a:pPr>
            <a:r>
              <a:rPr lang="en-GB" sz="2000" dirty="0" smtClean="0"/>
              <a:t>PM</a:t>
            </a:r>
          </a:p>
          <a:p>
            <a:r>
              <a:rPr lang="en-GB" sz="2000" dirty="0" smtClean="0"/>
              <a:t>Science</a:t>
            </a:r>
          </a:p>
          <a:p>
            <a:r>
              <a:rPr lang="en-GB" sz="2000" dirty="0" smtClean="0"/>
              <a:t>History /Geography</a:t>
            </a:r>
            <a:endParaRPr lang="en-GB" sz="2000" dirty="0" smtClean="0"/>
          </a:p>
          <a:p>
            <a:r>
              <a:rPr lang="en-GB" sz="2000" dirty="0" smtClean="0"/>
              <a:t>Computing</a:t>
            </a:r>
          </a:p>
          <a:p>
            <a:r>
              <a:rPr lang="en-GB" sz="2000" dirty="0" smtClean="0"/>
              <a:t>RE</a:t>
            </a:r>
          </a:p>
          <a:p>
            <a:r>
              <a:rPr lang="en-GB" sz="2000" dirty="0"/>
              <a:t>Maths </a:t>
            </a:r>
            <a:r>
              <a:rPr lang="en-GB" sz="2000" dirty="0" smtClean="0"/>
              <a:t>Mastery</a:t>
            </a:r>
            <a:endParaRPr lang="en-GB" sz="2000" dirty="0" smtClean="0"/>
          </a:p>
          <a:p>
            <a:r>
              <a:rPr lang="en-GB" sz="2000" dirty="0" smtClean="0"/>
              <a:t>PE</a:t>
            </a:r>
          </a:p>
          <a:p>
            <a:r>
              <a:rPr lang="en-GB" sz="2000" dirty="0" smtClean="0"/>
              <a:t>Art / Music</a:t>
            </a:r>
            <a:endParaRPr lang="en-GB" sz="2000" dirty="0" smtClean="0"/>
          </a:p>
          <a:p>
            <a:r>
              <a:rPr lang="en-GB" sz="2000" dirty="0" smtClean="0"/>
              <a:t>MFL</a:t>
            </a:r>
          </a:p>
          <a:p>
            <a:r>
              <a:rPr lang="en-GB" sz="2000" dirty="0"/>
              <a:t>Shared reading/ Phonics/ Spelling</a:t>
            </a:r>
            <a:endParaRPr lang="en-GB" sz="2000" dirty="0" smtClean="0"/>
          </a:p>
          <a:p>
            <a:r>
              <a:rPr lang="en-GB" sz="2000" dirty="0" smtClean="0"/>
              <a:t>Assembly</a:t>
            </a:r>
            <a:endParaRPr lang="en-GB" sz="20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177459" y="1628800"/>
            <a:ext cx="3384492" cy="350897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algn="ctr">
              <a:buNone/>
            </a:pPr>
            <a:r>
              <a:rPr lang="en-GB" dirty="0" smtClean="0"/>
              <a:t>AM</a:t>
            </a:r>
          </a:p>
          <a:p>
            <a:r>
              <a:rPr lang="en-GB" dirty="0" smtClean="0"/>
              <a:t>Registration</a:t>
            </a:r>
          </a:p>
          <a:p>
            <a:r>
              <a:rPr lang="en-GB" dirty="0" smtClean="0"/>
              <a:t>PSHE</a:t>
            </a:r>
          </a:p>
          <a:p>
            <a:r>
              <a:rPr lang="en-GB" dirty="0" smtClean="0"/>
              <a:t>Shared reading/ Phonics/ Spelling</a:t>
            </a:r>
          </a:p>
          <a:p>
            <a:r>
              <a:rPr lang="en-GB" dirty="0" smtClean="0"/>
              <a:t>English</a:t>
            </a:r>
          </a:p>
          <a:p>
            <a:r>
              <a:rPr lang="en-GB" dirty="0" smtClean="0"/>
              <a:t>Playtime</a:t>
            </a:r>
          </a:p>
          <a:p>
            <a:r>
              <a:rPr lang="en-GB" dirty="0" smtClean="0"/>
              <a:t>Maths</a:t>
            </a:r>
          </a:p>
          <a:p>
            <a:endParaRPr lang="en-GB" dirty="0" smtClean="0"/>
          </a:p>
          <a:p>
            <a:r>
              <a:rPr lang="en-GB" dirty="0" smtClean="0"/>
              <a:t>Lunchtime</a:t>
            </a:r>
          </a:p>
          <a:p>
            <a:endParaRPr lang="en-GB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82531" y="5921896"/>
            <a:ext cx="7795707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PE and art or music is on a Thursday afternoon with Mr </a:t>
            </a:r>
            <a:r>
              <a:rPr lang="en-GB" dirty="0" err="1" smtClean="0"/>
              <a:t>Turton</a:t>
            </a:r>
            <a:r>
              <a:rPr lang="en-GB" dirty="0" smtClean="0"/>
              <a:t> and Miss </a:t>
            </a:r>
            <a:r>
              <a:rPr lang="en-GB" dirty="0" err="1" smtClean="0"/>
              <a:t>Elcock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925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1143000"/>
          </a:xfrm>
        </p:spPr>
        <p:txBody>
          <a:bodyPr/>
          <a:lstStyle/>
          <a:p>
            <a:r>
              <a:rPr lang="en-GB" dirty="0" smtClean="0"/>
              <a:t>National Curriculum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988840"/>
            <a:ext cx="7992888" cy="3843789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en-GB" sz="2800" dirty="0" smtClean="0"/>
              <a:t>Reading</a:t>
            </a:r>
          </a:p>
          <a:p>
            <a:pPr marL="68580" indent="0">
              <a:buNone/>
            </a:pPr>
            <a:r>
              <a:rPr lang="en-US" sz="2800" dirty="0"/>
              <a:t>By the beginning of year 3, pupils should be able to read books written at an </a:t>
            </a:r>
            <a:r>
              <a:rPr lang="en-US" sz="2800" dirty="0" smtClean="0"/>
              <a:t>age appropriate </a:t>
            </a:r>
            <a:r>
              <a:rPr lang="en-US" sz="2800" dirty="0"/>
              <a:t>interest level. They should be able to read them accurately and at a speed </a:t>
            </a:r>
            <a:r>
              <a:rPr lang="en-US" sz="2800" dirty="0" smtClean="0"/>
              <a:t>that is </a:t>
            </a:r>
            <a:r>
              <a:rPr lang="en-US" sz="2800" dirty="0"/>
              <a:t>sufficient for them to focus on understanding what they read rather than on decoding </a:t>
            </a:r>
          </a:p>
          <a:p>
            <a:pPr marL="68580" indent="0">
              <a:buNone/>
            </a:pPr>
            <a:r>
              <a:rPr lang="en-US" sz="2800" dirty="0"/>
              <a:t>individual words. They should be able to decode most new words outside their spoken </a:t>
            </a:r>
            <a:r>
              <a:rPr lang="en-US" sz="2800" dirty="0" smtClean="0"/>
              <a:t>vocabulary</a:t>
            </a:r>
            <a:r>
              <a:rPr lang="en-US" sz="2800" dirty="0"/>
              <a:t>, making a good approximation to the word’s </a:t>
            </a:r>
            <a:r>
              <a:rPr lang="en-US" sz="2800" dirty="0" smtClean="0"/>
              <a:t>pronunciation.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5921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1143000"/>
          </a:xfrm>
        </p:spPr>
        <p:txBody>
          <a:bodyPr/>
          <a:lstStyle/>
          <a:p>
            <a:r>
              <a:rPr lang="en-GB" dirty="0" smtClean="0"/>
              <a:t>National Curriculum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988840"/>
            <a:ext cx="6777317" cy="3843789"/>
          </a:xfrm>
        </p:spPr>
        <p:txBody>
          <a:bodyPr>
            <a:normAutofit fontScale="92500" lnSpcReduction="20000"/>
          </a:bodyPr>
          <a:lstStyle/>
          <a:p>
            <a:pPr marL="68580" indent="0">
              <a:buNone/>
            </a:pPr>
            <a:r>
              <a:rPr lang="en-GB" sz="3200" dirty="0" smtClean="0"/>
              <a:t>Writing</a:t>
            </a:r>
          </a:p>
          <a:p>
            <a:pPr marL="68580" indent="0">
              <a:buNone/>
            </a:pPr>
            <a:r>
              <a:rPr lang="en-US" sz="3200" dirty="0"/>
              <a:t>Pupils should be able to write down their ideas with a reasonable degree of accuracy and </a:t>
            </a:r>
            <a:r>
              <a:rPr lang="en-US" sz="3200" dirty="0" smtClean="0"/>
              <a:t>with </a:t>
            </a:r>
            <a:r>
              <a:rPr lang="en-US" sz="3200" dirty="0"/>
              <a:t>good sentence </a:t>
            </a:r>
            <a:r>
              <a:rPr lang="en-US" sz="3200" dirty="0" smtClean="0"/>
              <a:t>punctuation</a:t>
            </a:r>
            <a:r>
              <a:rPr lang="en-US" sz="3200" dirty="0"/>
              <a:t>. Pupils’ spelling of common words should be correct, including common exception words </a:t>
            </a:r>
            <a:r>
              <a:rPr lang="en-US" sz="3200" dirty="0" smtClean="0"/>
              <a:t>and </a:t>
            </a:r>
            <a:r>
              <a:rPr lang="en-US" sz="3200" dirty="0"/>
              <a:t>other words that they have </a:t>
            </a:r>
            <a:r>
              <a:rPr lang="en-US" sz="3200" dirty="0" smtClean="0"/>
              <a:t>learnt. </a:t>
            </a:r>
            <a:r>
              <a:rPr lang="en-US" sz="3200" dirty="0"/>
              <a:t>Pupils should spell words </a:t>
            </a:r>
            <a:r>
              <a:rPr lang="en-US" sz="3200" dirty="0" smtClean="0"/>
              <a:t>as </a:t>
            </a:r>
            <a:r>
              <a:rPr lang="en-US" sz="3200" dirty="0"/>
              <a:t>accurately as possible using their phonic knowledge and other knowledge of spelling, </a:t>
            </a:r>
            <a:r>
              <a:rPr lang="en-US" sz="3200" dirty="0" smtClean="0"/>
              <a:t>such </a:t>
            </a:r>
            <a:r>
              <a:rPr lang="en-US" sz="3200" dirty="0"/>
              <a:t>as morphology and </a:t>
            </a:r>
            <a:r>
              <a:rPr lang="en-US" sz="3200" dirty="0" smtClean="0"/>
              <a:t>etymology.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4827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1143000"/>
          </a:xfrm>
        </p:spPr>
        <p:txBody>
          <a:bodyPr/>
          <a:lstStyle/>
          <a:p>
            <a:r>
              <a:rPr lang="en-GB" dirty="0" smtClean="0"/>
              <a:t>National Curriculum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988840"/>
            <a:ext cx="6777317" cy="3843789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en-GB" sz="3200" dirty="0" smtClean="0"/>
              <a:t>Maths</a:t>
            </a:r>
          </a:p>
          <a:p>
            <a:pPr marL="68580" indent="0">
              <a:buNone/>
            </a:pPr>
            <a:r>
              <a:rPr lang="en-US" sz="3200" dirty="0"/>
              <a:t>The principal focus of mathematics teaching in lower key stage 2 is to ensure that </a:t>
            </a:r>
            <a:r>
              <a:rPr lang="en-US" sz="3200" dirty="0" smtClean="0"/>
              <a:t>pupils become </a:t>
            </a:r>
            <a:r>
              <a:rPr lang="en-US" sz="3200" dirty="0"/>
              <a:t>increasingly fluent with whole numbers and the four operations, including number </a:t>
            </a:r>
            <a:r>
              <a:rPr lang="en-US" sz="3200" dirty="0" smtClean="0"/>
              <a:t>facts </a:t>
            </a:r>
            <a:r>
              <a:rPr lang="en-US" sz="3200" dirty="0"/>
              <a:t>and the concept of place value. This should ensure that pupils develop efficient </a:t>
            </a:r>
            <a:r>
              <a:rPr lang="en-US" sz="3200" dirty="0" smtClean="0"/>
              <a:t>written </a:t>
            </a:r>
            <a:r>
              <a:rPr lang="en-US" sz="3200" dirty="0"/>
              <a:t>and mental methods and perform calculations accurately with increasingly large </a:t>
            </a:r>
            <a:r>
              <a:rPr lang="en-US" sz="3200" dirty="0" smtClean="0"/>
              <a:t>whole numbers.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5542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 smtClean="0"/>
              <a:t>Assessments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T</a:t>
            </a:r>
            <a:r>
              <a:rPr lang="en-GB" sz="3200" dirty="0" smtClean="0"/>
              <a:t>ermly </a:t>
            </a:r>
            <a:r>
              <a:rPr lang="en-GB" sz="3200" dirty="0" smtClean="0"/>
              <a:t>tests in </a:t>
            </a:r>
            <a:r>
              <a:rPr lang="en-GB" sz="3200" dirty="0"/>
              <a:t>reading and comprehension ages</a:t>
            </a:r>
            <a:endParaRPr lang="en-GB" sz="3200" dirty="0" smtClean="0"/>
          </a:p>
          <a:p>
            <a:r>
              <a:rPr lang="en-GB" sz="3200" dirty="0"/>
              <a:t>T</a:t>
            </a:r>
            <a:r>
              <a:rPr lang="en-GB" sz="3200" dirty="0" smtClean="0"/>
              <a:t>ermly </a:t>
            </a:r>
            <a:r>
              <a:rPr lang="en-GB" sz="3200" dirty="0" smtClean="0"/>
              <a:t>maths assessment</a:t>
            </a:r>
          </a:p>
          <a:p>
            <a:pPr lvl="0">
              <a:buClr>
                <a:srgbClr val="94C600"/>
              </a:buClr>
            </a:pPr>
            <a:r>
              <a:rPr lang="en-GB" sz="3200" dirty="0" smtClean="0">
                <a:solidFill>
                  <a:srgbClr val="3E3D2D"/>
                </a:solidFill>
              </a:rPr>
              <a:t>Termly </a:t>
            </a:r>
            <a:r>
              <a:rPr lang="en-GB" sz="3200" dirty="0">
                <a:solidFill>
                  <a:srgbClr val="3E3D2D"/>
                </a:solidFill>
              </a:rPr>
              <a:t>assessment of </a:t>
            </a:r>
            <a:r>
              <a:rPr lang="en-GB" sz="3200" dirty="0" smtClean="0">
                <a:solidFill>
                  <a:srgbClr val="3E3D2D"/>
                </a:solidFill>
              </a:rPr>
              <a:t>CEW</a:t>
            </a:r>
            <a:endParaRPr lang="en-GB" sz="3200" dirty="0" smtClean="0"/>
          </a:p>
          <a:p>
            <a:r>
              <a:rPr lang="en-GB" sz="3200" dirty="0" smtClean="0"/>
              <a:t>Writing assessments (2 or 3 a half </a:t>
            </a:r>
            <a:r>
              <a:rPr lang="en-GB" sz="3200" dirty="0" smtClean="0"/>
              <a:t>term)</a:t>
            </a:r>
          </a:p>
          <a:p>
            <a:r>
              <a:rPr lang="en-GB" sz="3200" dirty="0" smtClean="0"/>
              <a:t>Daily formative assessment (Insight)</a:t>
            </a:r>
            <a:endParaRPr lang="en-GB" sz="3200" dirty="0" smtClean="0"/>
          </a:p>
          <a:p>
            <a:endParaRPr lang="en-GB" sz="3200" dirty="0" smtClean="0"/>
          </a:p>
          <a:p>
            <a:pPr marL="68580" indent="0">
              <a:buNone/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90444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024744" cy="1143000"/>
          </a:xfrm>
        </p:spPr>
        <p:txBody>
          <a:bodyPr/>
          <a:lstStyle/>
          <a:p>
            <a:r>
              <a:rPr lang="en-GB" sz="4800" dirty="0" smtClean="0"/>
              <a:t>Topics</a:t>
            </a:r>
            <a:endParaRPr lang="en-GB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5414" y="1340768"/>
            <a:ext cx="3168352" cy="5040560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en-GB" b="1" dirty="0" smtClean="0"/>
              <a:t>Autumn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Stone Age – (History)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Forces – (Science</a:t>
            </a:r>
            <a:r>
              <a:rPr lang="en-GB" dirty="0" smtClean="0">
                <a:solidFill>
                  <a:srgbClr val="00B050"/>
                </a:solidFill>
              </a:rPr>
              <a:t>)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Structures (DT) – Scrapyard 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Grabbers</a:t>
            </a:r>
            <a:endParaRPr lang="en-GB" dirty="0" smtClean="0">
              <a:solidFill>
                <a:srgbClr val="00B050"/>
              </a:solidFill>
            </a:endParaRPr>
          </a:p>
          <a:p>
            <a:r>
              <a:rPr lang="en-GB" dirty="0" smtClean="0">
                <a:solidFill>
                  <a:srgbClr val="FF0000"/>
                </a:solidFill>
              </a:rPr>
              <a:t>Drawing – Stone Age (Art</a:t>
            </a:r>
            <a:r>
              <a:rPr lang="en-GB" dirty="0" smtClean="0">
                <a:solidFill>
                  <a:srgbClr val="FF0000"/>
                </a:solidFill>
              </a:rPr>
              <a:t>)</a:t>
            </a:r>
          </a:p>
          <a:p>
            <a:r>
              <a:rPr lang="en-GB" dirty="0" smtClean="0">
                <a:solidFill>
                  <a:schemeClr val="accent3"/>
                </a:solidFill>
              </a:rPr>
              <a:t>RnB - (Music)</a:t>
            </a:r>
            <a:endParaRPr lang="en-GB" dirty="0" smtClean="0">
              <a:solidFill>
                <a:schemeClr val="accent3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Tag Rugby &amp; Tennis </a:t>
            </a:r>
            <a:r>
              <a:rPr lang="en-GB" dirty="0" smtClean="0">
                <a:solidFill>
                  <a:schemeClr val="tx1"/>
                </a:solidFill>
              </a:rPr>
              <a:t>(PE)</a:t>
            </a:r>
            <a:endParaRPr lang="en-GB" dirty="0">
              <a:solidFill>
                <a:schemeClr val="tx1"/>
              </a:solidFill>
            </a:endParaRPr>
          </a:p>
          <a:p>
            <a:pPr marL="68580" indent="0">
              <a:buNone/>
            </a:pPr>
            <a:endParaRPr lang="en-GB" dirty="0"/>
          </a:p>
          <a:p>
            <a:pPr marL="68580" indent="0">
              <a:buNone/>
            </a:pPr>
            <a:endParaRPr lang="en-GB" sz="1600" dirty="0" smtClean="0"/>
          </a:p>
          <a:p>
            <a:pPr marL="68580" indent="0">
              <a:buNone/>
            </a:pPr>
            <a:endParaRPr lang="en-GB" sz="1600" dirty="0" smtClean="0"/>
          </a:p>
          <a:p>
            <a:pPr marL="68580" indent="0">
              <a:buNone/>
            </a:pPr>
            <a:endParaRPr lang="en-GB" sz="3200" dirty="0" smtClean="0"/>
          </a:p>
          <a:p>
            <a:pPr marL="68580" indent="0">
              <a:buNone/>
            </a:pPr>
            <a:endParaRPr lang="en-GB" sz="3200" dirty="0"/>
          </a:p>
          <a:p>
            <a:pPr marL="68580" indent="0">
              <a:buNone/>
            </a:pPr>
            <a:endParaRPr lang="en-GB" sz="3200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419872" y="1259632"/>
            <a:ext cx="2736304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algn="ctr">
              <a:buFont typeface="Wingdings 2" pitchFamily="18" charset="2"/>
              <a:buNone/>
            </a:pPr>
            <a:r>
              <a:rPr lang="en-GB" b="1" dirty="0" smtClean="0"/>
              <a:t>Spring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Outdoor </a:t>
            </a:r>
            <a:r>
              <a:rPr lang="en-GB" dirty="0" smtClean="0">
                <a:solidFill>
                  <a:srgbClr val="00B0F0"/>
                </a:solidFill>
              </a:rPr>
              <a:t>learning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Human Body - (</a:t>
            </a:r>
            <a:r>
              <a:rPr lang="en-GB" dirty="0">
                <a:solidFill>
                  <a:srgbClr val="00B050"/>
                </a:solidFill>
              </a:rPr>
              <a:t>Science</a:t>
            </a:r>
            <a:r>
              <a:rPr lang="en-GB" dirty="0" smtClean="0">
                <a:solidFill>
                  <a:srgbClr val="00B050"/>
                </a:solidFill>
              </a:rPr>
              <a:t>)</a:t>
            </a:r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rgbClr val="F808B3"/>
                </a:solidFill>
              </a:rPr>
              <a:t>Volcanoes</a:t>
            </a:r>
            <a:r>
              <a:rPr lang="en-GB" dirty="0" smtClean="0">
                <a:solidFill>
                  <a:srgbClr val="F808B3"/>
                </a:solidFill>
              </a:rPr>
              <a:t> </a:t>
            </a:r>
            <a:r>
              <a:rPr lang="en-GB" dirty="0">
                <a:solidFill>
                  <a:srgbClr val="F808B3"/>
                </a:solidFill>
              </a:rPr>
              <a:t>– (Geography</a:t>
            </a:r>
            <a:r>
              <a:rPr lang="en-GB" dirty="0" smtClean="0">
                <a:solidFill>
                  <a:srgbClr val="F808B3"/>
                </a:solidFill>
              </a:rPr>
              <a:t>)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Drawing – (Art)</a:t>
            </a:r>
            <a:endParaRPr lang="en-GB" dirty="0" smtClean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Food Technology (DT) Healthy 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Pizzas</a:t>
            </a:r>
            <a:endParaRPr lang="en-GB" dirty="0" smtClean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Dance / Gymnastics and Health and Fitness (PE)</a:t>
            </a:r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rgbClr val="00B050"/>
              </a:solidFill>
            </a:endParaRPr>
          </a:p>
          <a:p>
            <a:pPr marL="68580" indent="0">
              <a:buNone/>
            </a:pPr>
            <a:endParaRPr lang="en-GB" dirty="0" smtClean="0"/>
          </a:p>
          <a:p>
            <a:pPr marL="68580" indent="0">
              <a:buFont typeface="Wingdings 2" pitchFamily="18" charset="2"/>
              <a:buNone/>
            </a:pPr>
            <a:endParaRPr lang="en-GB" dirty="0" smtClean="0"/>
          </a:p>
          <a:p>
            <a:pPr marL="68580" indent="0">
              <a:buFont typeface="Wingdings 2" pitchFamily="18" charset="2"/>
              <a:buNone/>
            </a:pPr>
            <a:endParaRPr lang="en-GB" dirty="0" smtClean="0"/>
          </a:p>
          <a:p>
            <a:pPr marL="68580" indent="0">
              <a:buFont typeface="Wingdings 2" pitchFamily="18" charset="2"/>
              <a:buNone/>
            </a:pPr>
            <a:endParaRPr lang="en-GB" sz="1600" dirty="0" smtClean="0"/>
          </a:p>
          <a:p>
            <a:pPr marL="68580" indent="0">
              <a:buFont typeface="Wingdings 2" pitchFamily="18" charset="2"/>
              <a:buNone/>
            </a:pPr>
            <a:endParaRPr lang="en-GB" sz="1600" dirty="0" smtClean="0"/>
          </a:p>
          <a:p>
            <a:pPr marL="68580" indent="0">
              <a:buFont typeface="Wingdings 2" pitchFamily="18" charset="2"/>
              <a:buNone/>
            </a:pPr>
            <a:endParaRPr lang="en-GB" sz="3200" dirty="0" smtClean="0"/>
          </a:p>
          <a:p>
            <a:pPr marL="68580" indent="0">
              <a:buFont typeface="Wingdings 2" pitchFamily="18" charset="2"/>
              <a:buNone/>
            </a:pPr>
            <a:endParaRPr lang="en-GB" sz="3200" dirty="0" smtClean="0"/>
          </a:p>
          <a:p>
            <a:pPr marL="68580" indent="0">
              <a:buFont typeface="Wingdings 2" pitchFamily="18" charset="2"/>
              <a:buNone/>
            </a:pPr>
            <a:endParaRPr lang="en-GB" sz="3200" dirty="0" smtClean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156176" y="1106488"/>
            <a:ext cx="2452889" cy="49685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 algn="ctr">
              <a:buFont typeface="Wingdings 2" pitchFamily="18" charset="2"/>
              <a:buNone/>
            </a:pPr>
            <a:r>
              <a:rPr lang="en-GB" b="1" dirty="0" smtClean="0"/>
              <a:t>Summer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Animals </a:t>
            </a:r>
            <a:r>
              <a:rPr lang="en-GB" dirty="0" smtClean="0">
                <a:solidFill>
                  <a:srgbClr val="00B050"/>
                </a:solidFill>
              </a:rPr>
              <a:t>including Humans- The Human life </a:t>
            </a:r>
            <a:r>
              <a:rPr lang="en-GB" dirty="0" smtClean="0">
                <a:solidFill>
                  <a:srgbClr val="00B050"/>
                </a:solidFill>
              </a:rPr>
              <a:t>cycle (Science)</a:t>
            </a:r>
          </a:p>
          <a:p>
            <a:r>
              <a:rPr lang="en-GB" dirty="0" smtClean="0">
                <a:solidFill>
                  <a:srgbClr val="7030A0"/>
                </a:solidFill>
              </a:rPr>
              <a:t>Local Area - (History)</a:t>
            </a:r>
            <a:endParaRPr lang="en-GB" dirty="0" smtClean="0">
              <a:solidFill>
                <a:srgbClr val="00B050"/>
              </a:solidFill>
            </a:endParaRPr>
          </a:p>
          <a:p>
            <a:r>
              <a:rPr lang="en-GB" dirty="0" smtClean="0">
                <a:solidFill>
                  <a:srgbClr val="F808B3"/>
                </a:solidFill>
              </a:rPr>
              <a:t>Greece </a:t>
            </a:r>
            <a:r>
              <a:rPr lang="en-GB" dirty="0" smtClean="0">
                <a:solidFill>
                  <a:srgbClr val="F808B3"/>
                </a:solidFill>
              </a:rPr>
              <a:t>vs UK</a:t>
            </a:r>
            <a:r>
              <a:rPr lang="en-GB" dirty="0" smtClean="0">
                <a:solidFill>
                  <a:srgbClr val="F808B3"/>
                </a:solidFill>
              </a:rPr>
              <a:t>. – (Geography)</a:t>
            </a:r>
            <a:endParaRPr lang="en-GB" dirty="0" smtClean="0">
              <a:solidFill>
                <a:srgbClr val="F808B3"/>
              </a:solidFill>
            </a:endParaRPr>
          </a:p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Healthy meals</a:t>
            </a:r>
          </a:p>
          <a:p>
            <a:pPr marL="68580" indent="0">
              <a:buFont typeface="Wingdings 2" pitchFamily="18" charset="2"/>
              <a:buNone/>
            </a:pPr>
            <a:endParaRPr lang="en-GB" sz="1600" dirty="0" smtClean="0"/>
          </a:p>
          <a:p>
            <a:pPr marL="68580" indent="0">
              <a:buFont typeface="Wingdings 2" pitchFamily="18" charset="2"/>
              <a:buNone/>
            </a:pPr>
            <a:endParaRPr lang="en-GB" sz="1600" dirty="0" smtClean="0"/>
          </a:p>
          <a:p>
            <a:pPr marL="68580" indent="0">
              <a:buFont typeface="Wingdings 2" pitchFamily="18" charset="2"/>
              <a:buNone/>
            </a:pPr>
            <a:endParaRPr lang="en-GB" sz="3200" dirty="0" smtClean="0"/>
          </a:p>
          <a:p>
            <a:pPr marL="68580" indent="0">
              <a:buFont typeface="Wingdings 2" pitchFamily="18" charset="2"/>
              <a:buNone/>
            </a:pPr>
            <a:endParaRPr lang="en-GB" sz="3200" dirty="0" smtClean="0"/>
          </a:p>
          <a:p>
            <a:pPr marL="68580" indent="0">
              <a:buFont typeface="Wingdings 2" pitchFamily="18" charset="2"/>
              <a:buNone/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199053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778" y="260648"/>
            <a:ext cx="7024744" cy="1143000"/>
          </a:xfrm>
        </p:spPr>
        <p:txBody>
          <a:bodyPr/>
          <a:lstStyle/>
          <a:p>
            <a:r>
              <a:rPr lang="en-GB" dirty="0" smtClean="0"/>
              <a:t>Independence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0771" y="1438536"/>
            <a:ext cx="6777317" cy="3508977"/>
          </a:xfrm>
        </p:spPr>
        <p:txBody>
          <a:bodyPr>
            <a:normAutofit lnSpcReduction="10000"/>
          </a:bodyPr>
          <a:lstStyle/>
          <a:p>
            <a:r>
              <a:rPr lang="en-GB" sz="3200" dirty="0" smtClean="0"/>
              <a:t>Remembering to go to the toilet before and after lessons</a:t>
            </a:r>
          </a:p>
          <a:p>
            <a:r>
              <a:rPr lang="en-GB" sz="3200" dirty="0" smtClean="0"/>
              <a:t>Remembering their </a:t>
            </a:r>
            <a:r>
              <a:rPr lang="en-GB" sz="3200" dirty="0" smtClean="0"/>
              <a:t>belongings, e.g. bottles, bags, snack</a:t>
            </a:r>
            <a:r>
              <a:rPr lang="en-GB" sz="3200" smtClean="0"/>
              <a:t>, clothes. </a:t>
            </a:r>
            <a:endParaRPr lang="en-GB" sz="3200" dirty="0" smtClean="0"/>
          </a:p>
          <a:p>
            <a:r>
              <a:rPr lang="en-GB" sz="3200" dirty="0" smtClean="0"/>
              <a:t>Changing their reading book or bringing in their signed reading </a:t>
            </a:r>
            <a:r>
              <a:rPr lang="en-GB" sz="3200" dirty="0" smtClean="0"/>
              <a:t>records</a:t>
            </a:r>
          </a:p>
          <a:p>
            <a:r>
              <a:rPr lang="en-GB" sz="3200" dirty="0" smtClean="0"/>
              <a:t>Wear PE kit on a Thursday</a:t>
            </a:r>
            <a:endParaRPr lang="en-GB" sz="3200" dirty="0" smtClean="0"/>
          </a:p>
          <a:p>
            <a:endParaRPr lang="en-GB" sz="3200" dirty="0" smtClean="0"/>
          </a:p>
          <a:p>
            <a:endParaRPr lang="en-GB" sz="3200" dirty="0" smtClean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54536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428" y="44624"/>
            <a:ext cx="3833493" cy="38884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9552" y="3933056"/>
            <a:ext cx="836722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 smtClean="0">
                <a:solidFill>
                  <a:srgbClr val="00B050"/>
                </a:solidFill>
              </a:rPr>
              <a:t>Good to be Green:</a:t>
            </a:r>
          </a:p>
          <a:p>
            <a:r>
              <a:rPr lang="en-GB" sz="2000" dirty="0" smtClean="0"/>
              <a:t>• A </a:t>
            </a:r>
            <a:r>
              <a:rPr lang="en-GB" sz="2000" dirty="0" smtClean="0"/>
              <a:t>‘traffic light’ system is used to give a consistent approach – Good to be </a:t>
            </a:r>
            <a:r>
              <a:rPr lang="en-GB" sz="2000" dirty="0" smtClean="0"/>
              <a:t>Green</a:t>
            </a:r>
            <a:endParaRPr lang="en-GB" sz="2000" dirty="0" smtClean="0"/>
          </a:p>
          <a:p>
            <a:r>
              <a:rPr lang="en-GB" sz="2000" dirty="0" smtClean="0"/>
              <a:t>• All </a:t>
            </a:r>
            <a:r>
              <a:rPr lang="en-GB" sz="2000" dirty="0" smtClean="0"/>
              <a:t>children begin the day on a ‘green’ </a:t>
            </a:r>
            <a:r>
              <a:rPr lang="en-GB" sz="2000" dirty="0" smtClean="0"/>
              <a:t>light</a:t>
            </a:r>
            <a:endParaRPr lang="en-GB" sz="2000" dirty="0" smtClean="0"/>
          </a:p>
          <a:p>
            <a:r>
              <a:rPr lang="en-GB" sz="2000" dirty="0" smtClean="0"/>
              <a:t>• If </a:t>
            </a:r>
            <a:r>
              <a:rPr lang="en-GB" sz="2000" dirty="0" smtClean="0"/>
              <a:t>a child chooses behaviour that is inappropriate an initial warning is </a:t>
            </a:r>
            <a:r>
              <a:rPr lang="en-GB" sz="2000" dirty="0" smtClean="0"/>
              <a:t>given</a:t>
            </a:r>
            <a:endParaRPr lang="en-GB" sz="2000" dirty="0" smtClean="0"/>
          </a:p>
          <a:p>
            <a:r>
              <a:rPr lang="en-GB" sz="2000" dirty="0" smtClean="0"/>
              <a:t>• If </a:t>
            </a:r>
            <a:r>
              <a:rPr lang="en-GB" sz="2000" dirty="0" smtClean="0"/>
              <a:t>behaviour continues, the child is moved to ‘amber’ and they take a yellow warning card </a:t>
            </a:r>
          </a:p>
          <a:p>
            <a:r>
              <a:rPr lang="en-GB" sz="2000" dirty="0" smtClean="0"/>
              <a:t>• If </a:t>
            </a:r>
            <a:r>
              <a:rPr lang="en-GB" sz="2000" dirty="0" smtClean="0"/>
              <a:t>behaviour still continues, child is moved to ‘red’ and is sent from the classroom to a specified class – child sent out for 15 minutes </a:t>
            </a:r>
          </a:p>
          <a:p>
            <a:r>
              <a:rPr lang="en-GB" sz="2000" dirty="0" smtClean="0"/>
              <a:t>• After </a:t>
            </a:r>
            <a:r>
              <a:rPr lang="en-GB" sz="2000" dirty="0" smtClean="0"/>
              <a:t>15minutes the child will return to class then go back to having a ‘green’ light.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57252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260648"/>
            <a:ext cx="7920881" cy="618630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800" dirty="0" smtClean="0"/>
              <a:t>•</a:t>
            </a:r>
            <a:r>
              <a:rPr lang="en-GB" sz="3600" dirty="0" smtClean="0">
                <a:solidFill>
                  <a:srgbClr val="C00000"/>
                </a:solidFill>
              </a:rPr>
              <a:t>If </a:t>
            </a:r>
            <a:r>
              <a:rPr lang="en-GB" sz="3600" dirty="0">
                <a:solidFill>
                  <a:srgbClr val="C00000"/>
                </a:solidFill>
              </a:rPr>
              <a:t>two red lights are received in one day</a:t>
            </a:r>
            <a:r>
              <a:rPr lang="en-GB" sz="3600" dirty="0"/>
              <a:t>, the child </a:t>
            </a:r>
            <a:r>
              <a:rPr lang="en-GB" sz="3600" dirty="0" smtClean="0"/>
              <a:t>will </a:t>
            </a:r>
            <a:r>
              <a:rPr lang="en-GB" sz="3600" dirty="0"/>
              <a:t>be sent to the phase lead/AHT and a playtime is missed.</a:t>
            </a:r>
          </a:p>
          <a:p>
            <a:r>
              <a:rPr lang="en-GB" sz="3600" dirty="0"/>
              <a:t> </a:t>
            </a:r>
            <a:r>
              <a:rPr lang="en-GB" sz="3600" dirty="0" smtClean="0"/>
              <a:t>•</a:t>
            </a:r>
            <a:r>
              <a:rPr lang="en-GB" sz="3600" dirty="0" smtClean="0">
                <a:solidFill>
                  <a:srgbClr val="C00000"/>
                </a:solidFill>
              </a:rPr>
              <a:t>If </a:t>
            </a:r>
            <a:r>
              <a:rPr lang="en-GB" sz="3600" dirty="0">
                <a:solidFill>
                  <a:srgbClr val="C00000"/>
                </a:solidFill>
              </a:rPr>
              <a:t>more than three red lights in one week, </a:t>
            </a:r>
            <a:r>
              <a:rPr lang="en-GB" sz="3600" dirty="0"/>
              <a:t>the child </a:t>
            </a:r>
            <a:r>
              <a:rPr lang="en-GB" sz="3600" dirty="0" smtClean="0"/>
              <a:t>will </a:t>
            </a:r>
            <a:r>
              <a:rPr lang="en-GB" sz="3600" dirty="0"/>
              <a:t>be sent to DHT/HT and a further 2 playtimes are missed.  </a:t>
            </a:r>
            <a:r>
              <a:rPr lang="en-GB" sz="3600" dirty="0">
                <a:solidFill>
                  <a:srgbClr val="7030A0"/>
                </a:solidFill>
              </a:rPr>
              <a:t>Parents </a:t>
            </a:r>
            <a:r>
              <a:rPr lang="en-GB" sz="3600" dirty="0" smtClean="0">
                <a:solidFill>
                  <a:srgbClr val="7030A0"/>
                </a:solidFill>
              </a:rPr>
              <a:t>will </a:t>
            </a:r>
            <a:r>
              <a:rPr lang="en-GB" sz="3600" dirty="0">
                <a:solidFill>
                  <a:srgbClr val="7030A0"/>
                </a:solidFill>
              </a:rPr>
              <a:t>be notified.</a:t>
            </a:r>
          </a:p>
          <a:p>
            <a:r>
              <a:rPr lang="en-GB" sz="3600" dirty="0" smtClean="0"/>
              <a:t>•Consistently </a:t>
            </a:r>
            <a:r>
              <a:rPr lang="en-GB" sz="3600" dirty="0"/>
              <a:t>poor behaviour, or an extreme incident </a:t>
            </a:r>
            <a:r>
              <a:rPr lang="en-GB" sz="3600" dirty="0" smtClean="0"/>
              <a:t>will </a:t>
            </a:r>
            <a:r>
              <a:rPr lang="en-GB" sz="3600" dirty="0"/>
              <a:t>go to HT</a:t>
            </a:r>
            <a:r>
              <a:rPr lang="en-GB" sz="3600" dirty="0" smtClean="0"/>
              <a:t>.</a:t>
            </a:r>
            <a:endParaRPr lang="en-GB" sz="3600" dirty="0"/>
          </a:p>
          <a:p>
            <a:r>
              <a:rPr lang="en-GB" sz="3600" dirty="0" smtClean="0"/>
              <a:t>•</a:t>
            </a:r>
            <a:r>
              <a:rPr lang="en-GB" sz="3600" dirty="0" smtClean="0">
                <a:solidFill>
                  <a:srgbClr val="0070C0"/>
                </a:solidFill>
              </a:rPr>
              <a:t>On </a:t>
            </a:r>
            <a:r>
              <a:rPr lang="en-GB" sz="3600" dirty="0">
                <a:solidFill>
                  <a:srgbClr val="0070C0"/>
                </a:solidFill>
              </a:rPr>
              <a:t>all occasions, children sent out of class </a:t>
            </a:r>
            <a:r>
              <a:rPr lang="en-GB" sz="3600" dirty="0" smtClean="0">
                <a:solidFill>
                  <a:srgbClr val="0070C0"/>
                </a:solidFill>
              </a:rPr>
              <a:t>will </a:t>
            </a:r>
            <a:r>
              <a:rPr lang="en-GB" sz="3600" dirty="0">
                <a:solidFill>
                  <a:srgbClr val="0070C0"/>
                </a:solidFill>
              </a:rPr>
              <a:t>be sent with work from their teacher</a:t>
            </a:r>
            <a:r>
              <a:rPr lang="en-GB" sz="3600" dirty="0" smtClean="0">
                <a:solidFill>
                  <a:srgbClr val="0070C0"/>
                </a:solidFill>
              </a:rPr>
              <a:t>.</a:t>
            </a:r>
            <a:endParaRPr lang="en-GB" sz="3600" dirty="0">
              <a:solidFill>
                <a:srgbClr val="0070C0"/>
              </a:solidFill>
            </a:endParaRPr>
          </a:p>
          <a:p>
            <a:r>
              <a:rPr lang="en-GB" sz="3600" dirty="0" smtClean="0"/>
              <a:t>•The </a:t>
            </a:r>
            <a:r>
              <a:rPr lang="en-GB" sz="3600" dirty="0"/>
              <a:t>same system </a:t>
            </a:r>
            <a:r>
              <a:rPr lang="en-GB" sz="3600" dirty="0" smtClean="0"/>
              <a:t>will </a:t>
            </a:r>
            <a:r>
              <a:rPr lang="en-GB" sz="3600" dirty="0"/>
              <a:t>be used at lunchtimes, with </a:t>
            </a:r>
            <a:r>
              <a:rPr lang="en-GB" sz="3600" dirty="0">
                <a:solidFill>
                  <a:srgbClr val="FF0000"/>
                </a:solidFill>
              </a:rPr>
              <a:t>a child standing by the wall on a ‘red</a:t>
            </a:r>
            <a:r>
              <a:rPr lang="en-GB" sz="3600" dirty="0" smtClean="0">
                <a:solidFill>
                  <a:srgbClr val="FF0000"/>
                </a:solidFill>
              </a:rPr>
              <a:t>’ for 5 minutes.</a:t>
            </a:r>
            <a:r>
              <a:rPr lang="en-GB" sz="3600" dirty="0" smtClean="0"/>
              <a:t> 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40242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7" y="692696"/>
            <a:ext cx="8258727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/>
              <a:t>•If </a:t>
            </a:r>
            <a:r>
              <a:rPr lang="en-GB" sz="2400" dirty="0"/>
              <a:t>a child moves to silver, a reward can be given by the teacher – extra stickers, house points.  </a:t>
            </a:r>
            <a:r>
              <a:rPr lang="en-GB" sz="2400" dirty="0"/>
              <a:t>If a child moves to gold, a reward can be given by DHT or HT. </a:t>
            </a:r>
          </a:p>
          <a:p>
            <a:r>
              <a:rPr lang="en-GB" sz="2100" dirty="0" smtClean="0">
                <a:solidFill>
                  <a:srgbClr val="0070C0"/>
                </a:solidFill>
              </a:rPr>
              <a:t>Rewards</a:t>
            </a:r>
            <a:r>
              <a:rPr lang="en-GB" sz="2100" dirty="0">
                <a:solidFill>
                  <a:srgbClr val="0070C0"/>
                </a:solidFill>
              </a:rPr>
              <a:t>:</a:t>
            </a:r>
          </a:p>
          <a:p>
            <a:r>
              <a:rPr lang="en-GB" sz="2100" dirty="0">
                <a:solidFill>
                  <a:srgbClr val="0070C0"/>
                </a:solidFill>
              </a:rPr>
              <a:t>When and as often as appropriate, positive behaviour will be rewarded with one or more of the following:</a:t>
            </a:r>
          </a:p>
          <a:p>
            <a:endParaRPr lang="en-GB" sz="2400" dirty="0"/>
          </a:p>
          <a:p>
            <a:endParaRPr lang="en-GB" sz="24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380173"/>
              </p:ext>
            </p:extLst>
          </p:nvPr>
        </p:nvGraphicFramePr>
        <p:xfrm>
          <a:off x="467544" y="2204864"/>
          <a:ext cx="8352929" cy="4335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52929">
                  <a:extLst>
                    <a:ext uri="{9D8B030D-6E8A-4147-A177-3AD203B41FA5}">
                      <a16:colId xmlns:a16="http://schemas.microsoft.com/office/drawing/2014/main" val="1918712212"/>
                    </a:ext>
                  </a:extLst>
                </a:gridCol>
              </a:tblGrid>
              <a:tr h="2790038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rgbClr val="FF0000"/>
                          </a:solidFill>
                        </a:rPr>
                        <a:t>•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Praise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by adults</a:t>
                      </a: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•Peer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group praise </a:t>
                      </a: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•House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points</a:t>
                      </a: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•Stickers </a:t>
                      </a:r>
                      <a:endParaRPr lang="en-GB" sz="2800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•Prize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from Head Teacher for a full sticker chart</a:t>
                      </a: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•Head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Teacher or Deputy Head Teacher sticker</a:t>
                      </a: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•Phone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calls home to parents </a:t>
                      </a: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•Pupil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of the week postcard and button badge</a:t>
                      </a: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•Pupil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of the half term (certificate, badge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and voucher)</a:t>
                      </a:r>
                    </a:p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•Pupil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of the year – category specifically for Attitude and Behaviour</a:t>
                      </a:r>
                    </a:p>
                  </a:txBody>
                  <a:tcPr marL="68580" marR="68580" marT="34290" marB="3429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7154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606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024744" cy="648072"/>
          </a:xfrm>
        </p:spPr>
        <p:txBody>
          <a:bodyPr>
            <a:normAutofit fontScale="90000"/>
          </a:bodyPr>
          <a:lstStyle/>
          <a:p>
            <a:r>
              <a:rPr lang="en-GB" sz="5400" dirty="0" smtClean="0"/>
              <a:t>Support at home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196752"/>
            <a:ext cx="7416824" cy="2324375"/>
          </a:xfrm>
        </p:spPr>
        <p:txBody>
          <a:bodyPr>
            <a:noAutofit/>
          </a:bodyPr>
          <a:lstStyle/>
          <a:p>
            <a:r>
              <a:rPr lang="en-GB" sz="3200" dirty="0" smtClean="0"/>
              <a:t>Communicate         - home </a:t>
            </a:r>
            <a:r>
              <a:rPr lang="en-GB" sz="3200" dirty="0" smtClean="0"/>
              <a:t>time</a:t>
            </a:r>
          </a:p>
          <a:p>
            <a:pPr marL="68580" indent="0">
              <a:buNone/>
            </a:pPr>
            <a:r>
              <a:rPr lang="en-GB" sz="3200" dirty="0"/>
              <a:t> </a:t>
            </a:r>
            <a:r>
              <a:rPr lang="en-GB" sz="3200" dirty="0" smtClean="0"/>
              <a:t>			- </a:t>
            </a:r>
            <a:r>
              <a:rPr lang="en-GB" sz="3200" dirty="0" err="1" smtClean="0"/>
              <a:t>Arbor</a:t>
            </a:r>
            <a:endParaRPr lang="en-GB" sz="3200" dirty="0" smtClean="0"/>
          </a:p>
          <a:p>
            <a:pPr marL="1892808" lvl="8" indent="0">
              <a:buNone/>
            </a:pPr>
            <a:r>
              <a:rPr lang="en-GB" sz="3200" dirty="0" smtClean="0"/>
              <a:t>         - </a:t>
            </a:r>
            <a:r>
              <a:rPr lang="en-GB" sz="3200" dirty="0" smtClean="0"/>
              <a:t>email </a:t>
            </a:r>
            <a:r>
              <a:rPr lang="en-GB" sz="3200" dirty="0" smtClean="0">
                <a:solidFill>
                  <a:srgbClr val="0070C0"/>
                </a:solidFill>
                <a:hlinkClick r:id="rId2"/>
              </a:rPr>
              <a:t>year3@hallgreenprimary.co.uk</a:t>
            </a:r>
            <a:r>
              <a:rPr lang="en-GB" sz="3200" dirty="0" smtClean="0">
                <a:solidFill>
                  <a:srgbClr val="0070C0"/>
                </a:solidFill>
              </a:rPr>
              <a:t> </a:t>
            </a:r>
            <a:endParaRPr lang="en-GB" sz="3200" dirty="0">
              <a:solidFill>
                <a:srgbClr val="0070C0"/>
              </a:solidFill>
            </a:endParaRPr>
          </a:p>
          <a:p>
            <a:pPr marL="1892808" lvl="8" indent="0">
              <a:buNone/>
            </a:pPr>
            <a:r>
              <a:rPr lang="en-GB" sz="3200" dirty="0" smtClean="0"/>
              <a:t>         </a:t>
            </a:r>
            <a:r>
              <a:rPr lang="en-GB" sz="3200" dirty="0" smtClean="0"/>
              <a:t>- newsletters</a:t>
            </a:r>
          </a:p>
          <a:p>
            <a:pPr marL="1892808" lvl="8" indent="0">
              <a:buNone/>
            </a:pPr>
            <a:r>
              <a:rPr lang="en-GB" sz="3200" dirty="0"/>
              <a:t> </a:t>
            </a:r>
            <a:r>
              <a:rPr lang="en-GB" sz="3200" dirty="0" smtClean="0"/>
              <a:t>        - termly calendar</a:t>
            </a:r>
          </a:p>
          <a:p>
            <a:pPr marL="1892808" lvl="8" indent="0">
              <a:buNone/>
            </a:pPr>
            <a:r>
              <a:rPr lang="en-GB" sz="3200" dirty="0"/>
              <a:t> </a:t>
            </a:r>
            <a:r>
              <a:rPr lang="en-GB" sz="3200" dirty="0" smtClean="0"/>
              <a:t>        - website</a:t>
            </a:r>
          </a:p>
          <a:p>
            <a:pPr marL="1892808" lvl="8" indent="0">
              <a:buNone/>
            </a:pPr>
            <a:r>
              <a:rPr lang="en-GB" sz="3200" dirty="0"/>
              <a:t> </a:t>
            </a:r>
            <a:r>
              <a:rPr lang="en-GB" sz="3200" dirty="0" smtClean="0"/>
              <a:t>     </a:t>
            </a:r>
            <a:r>
              <a:rPr lang="en-GB" sz="3200" dirty="0" smtClean="0"/>
              <a:t>   - Parents </a:t>
            </a:r>
            <a:r>
              <a:rPr lang="en-GB" sz="3200" dirty="0" smtClean="0"/>
              <a:t>evenings/phone-calls</a:t>
            </a:r>
          </a:p>
          <a:p>
            <a:r>
              <a:rPr lang="en-GB" sz="3200" dirty="0" smtClean="0"/>
              <a:t>All About Me meetings/phone-calls</a:t>
            </a:r>
          </a:p>
          <a:p>
            <a:pPr marL="68580" indent="0">
              <a:buNone/>
            </a:pPr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Please make sure your mobile number is up to date </a:t>
            </a:r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with </a:t>
            </a:r>
            <a:r>
              <a:rPr lang="en-GB" b="1" dirty="0" err="1" smtClean="0">
                <a:solidFill>
                  <a:schemeClr val="accent3">
                    <a:lumMod val="75000"/>
                  </a:schemeClr>
                </a:solidFill>
              </a:rPr>
              <a:t>Arbor</a:t>
            </a:r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 / office</a:t>
            </a:r>
            <a:endParaRPr lang="en-GB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3257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ldicken\AppData\Local\Microsoft\Windows\INetCache\IE\DF296FPA\thank-you-text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913315"/>
            <a:ext cx="3600400" cy="2349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46332" y="3286714"/>
            <a:ext cx="7976979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GB" sz="3600" dirty="0">
                <a:solidFill>
                  <a:prstClr val="black"/>
                </a:solidFill>
                <a:latin typeface="+mj-lt"/>
              </a:rPr>
              <a:t>Thank you for </a:t>
            </a:r>
            <a:r>
              <a:rPr lang="en-GB" sz="3600" dirty="0" smtClean="0">
                <a:solidFill>
                  <a:prstClr val="black"/>
                </a:solidFill>
                <a:latin typeface="+mj-lt"/>
              </a:rPr>
              <a:t>joining us today.</a:t>
            </a:r>
            <a:endParaRPr lang="en-GB" sz="3600" dirty="0">
              <a:solidFill>
                <a:prstClr val="black"/>
              </a:solidFill>
              <a:latin typeface="+mj-lt"/>
            </a:endParaRPr>
          </a:p>
          <a:p>
            <a:pPr lvl="0" algn="ctr">
              <a:spcBef>
                <a:spcPct val="20000"/>
              </a:spcBef>
            </a:pPr>
            <a:endParaRPr lang="en-GB" sz="3600" dirty="0">
              <a:solidFill>
                <a:prstClr val="black"/>
              </a:solidFill>
              <a:latin typeface="+mj-lt"/>
            </a:endParaRPr>
          </a:p>
          <a:p>
            <a:pPr lvl="0" algn="ctr">
              <a:spcBef>
                <a:spcPct val="20000"/>
              </a:spcBef>
            </a:pPr>
            <a:r>
              <a:rPr lang="en-GB" sz="3600" dirty="0">
                <a:solidFill>
                  <a:prstClr val="black"/>
                </a:solidFill>
                <a:latin typeface="+mj-lt"/>
              </a:rPr>
              <a:t>If you have any further questions after today, please email us on:</a:t>
            </a:r>
          </a:p>
          <a:p>
            <a:pPr lvl="0" algn="ctr">
              <a:spcBef>
                <a:spcPct val="20000"/>
              </a:spcBef>
            </a:pPr>
            <a:r>
              <a:rPr lang="en-GB" sz="3600" dirty="0" smtClean="0">
                <a:solidFill>
                  <a:srgbClr val="0070C0"/>
                </a:solidFill>
                <a:latin typeface="+mj-lt"/>
                <a:hlinkClick r:id="rId3"/>
              </a:rPr>
              <a:t>year3@hallgreenprimary.co.uk</a:t>
            </a:r>
            <a:r>
              <a:rPr lang="en-GB" sz="3600" dirty="0" smtClean="0">
                <a:solidFill>
                  <a:srgbClr val="0070C0"/>
                </a:solidFill>
                <a:latin typeface="+mj-lt"/>
              </a:rPr>
              <a:t> </a:t>
            </a:r>
            <a:endParaRPr lang="en-GB" sz="3600" dirty="0">
              <a:solidFill>
                <a:srgbClr val="0070C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5061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ustom 1">
      <a:majorFont>
        <a:latin typeface="Kinetic Letters"/>
        <a:ea typeface=""/>
        <a:cs typeface=""/>
      </a:majorFont>
      <a:minorFont>
        <a:latin typeface="Kinetic Letters"/>
        <a:ea typeface=""/>
        <a:cs typeface="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845</TotalTime>
  <Words>923</Words>
  <Application>Microsoft Office PowerPoint</Application>
  <PresentationFormat>On-screen Show (4:3)</PresentationFormat>
  <Paragraphs>147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Kinetic Letters</vt:lpstr>
      <vt:lpstr>Wingdings 2</vt:lpstr>
      <vt:lpstr>Austin</vt:lpstr>
      <vt:lpstr>Hall Green Primary School</vt:lpstr>
      <vt:lpstr>PowerPoint Presentation</vt:lpstr>
      <vt:lpstr>Staff</vt:lpstr>
      <vt:lpstr>PowerPoint Presentation</vt:lpstr>
      <vt:lpstr>PowerPoint Presentation</vt:lpstr>
      <vt:lpstr>Our School Aims &amp; Values  </vt:lpstr>
      <vt:lpstr>Structure</vt:lpstr>
      <vt:lpstr>National Curriculum</vt:lpstr>
      <vt:lpstr>National Curriculum</vt:lpstr>
      <vt:lpstr>National Curriculum</vt:lpstr>
      <vt:lpstr>Assessments</vt:lpstr>
      <vt:lpstr>Topics</vt:lpstr>
      <vt:lpstr>Independence</vt:lpstr>
      <vt:lpstr>PowerPoint Presentation</vt:lpstr>
      <vt:lpstr>PowerPoint Presentation</vt:lpstr>
      <vt:lpstr>PowerPoint Presentation</vt:lpstr>
      <vt:lpstr>Support at home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 Green Primary School</dc:title>
  <dc:creator>Andrea Spriggs</dc:creator>
  <cp:lastModifiedBy>Rebecca Blower</cp:lastModifiedBy>
  <cp:revision>46</cp:revision>
  <dcterms:created xsi:type="dcterms:W3CDTF">2019-09-19T12:53:04Z</dcterms:created>
  <dcterms:modified xsi:type="dcterms:W3CDTF">2025-09-09T16:11:46Z</dcterms:modified>
</cp:coreProperties>
</file>