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handoutMasterIdLst>
    <p:handoutMasterId r:id="rId25"/>
  </p:handoutMasterIdLst>
  <p:sldIdLst>
    <p:sldId id="256" r:id="rId2"/>
    <p:sldId id="258" r:id="rId3"/>
    <p:sldId id="280" r:id="rId4"/>
    <p:sldId id="281" r:id="rId5"/>
    <p:sldId id="282" r:id="rId6"/>
    <p:sldId id="271" r:id="rId7"/>
    <p:sldId id="277" r:id="rId8"/>
    <p:sldId id="265" r:id="rId9"/>
    <p:sldId id="259" r:id="rId10"/>
    <p:sldId id="272" r:id="rId11"/>
    <p:sldId id="260" r:id="rId12"/>
    <p:sldId id="278" r:id="rId13"/>
    <p:sldId id="261" r:id="rId14"/>
    <p:sldId id="279" r:id="rId15"/>
    <p:sldId id="263" r:id="rId16"/>
    <p:sldId id="283" r:id="rId17"/>
    <p:sldId id="284" r:id="rId18"/>
    <p:sldId id="285" r:id="rId19"/>
    <p:sldId id="288" r:id="rId20"/>
    <p:sldId id="266" r:id="rId21"/>
    <p:sldId id="268" r:id="rId22"/>
    <p:sldId id="289"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40" autoAdjust="0"/>
    <p:restoredTop sz="94660"/>
  </p:normalViewPr>
  <p:slideViewPr>
    <p:cSldViewPr snapToGrid="0">
      <p:cViewPr varScale="1">
        <p:scale>
          <a:sx n="66" d="100"/>
          <a:sy n="66" d="100"/>
        </p:scale>
        <p:origin x="7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EBE4B6D2-6A19-4FCD-BCDB-754A5969206E}" type="datetimeFigureOut">
              <a:rPr lang="en-GB" smtClean="0"/>
              <a:t>28/03/2025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2ABBAECD-603B-45D4-BD2F-5AC3888F457C}" type="slidenum">
              <a:rPr lang="en-GB" smtClean="0"/>
              <a:t>‹#›</a:t>
            </a:fld>
            <a:endParaRPr lang="en-GB"/>
          </a:p>
        </p:txBody>
      </p:sp>
    </p:spTree>
    <p:extLst>
      <p:ext uri="{BB962C8B-B14F-4D97-AF65-F5344CB8AC3E}">
        <p14:creationId xmlns:p14="http://schemas.microsoft.com/office/powerpoint/2010/main" val="15427268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30C4C4F-0B6B-40F6-B5C7-88A5B7A9DD97}" type="datetimeFigureOut">
              <a:rPr lang="en-GB" smtClean="0"/>
              <a:t>28/03/2025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8EA8B58-9BA6-4E04-8E34-4AA019A28F1B}" type="slidenum">
              <a:rPr lang="en-GB" smtClean="0"/>
              <a:t>‹#›</a:t>
            </a:fld>
            <a:endParaRPr lang="en-GB"/>
          </a:p>
        </p:txBody>
      </p:sp>
    </p:spTree>
    <p:extLst>
      <p:ext uri="{BB962C8B-B14F-4D97-AF65-F5344CB8AC3E}">
        <p14:creationId xmlns:p14="http://schemas.microsoft.com/office/powerpoint/2010/main" val="19508193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8EA8B58-9BA6-4E04-8E34-4AA019A28F1B}" type="slidenum">
              <a:rPr lang="en-GB" smtClean="0"/>
              <a:t>1</a:t>
            </a:fld>
            <a:endParaRPr lang="en-GB"/>
          </a:p>
        </p:txBody>
      </p:sp>
    </p:spTree>
    <p:extLst>
      <p:ext uri="{BB962C8B-B14F-4D97-AF65-F5344CB8AC3E}">
        <p14:creationId xmlns:p14="http://schemas.microsoft.com/office/powerpoint/2010/main" val="3939100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8EA8B58-9BA6-4E04-8E34-4AA019A28F1B}" type="slidenum">
              <a:rPr lang="en-GB" smtClean="0"/>
              <a:t>2</a:t>
            </a:fld>
            <a:endParaRPr lang="en-GB"/>
          </a:p>
        </p:txBody>
      </p:sp>
    </p:spTree>
    <p:extLst>
      <p:ext uri="{BB962C8B-B14F-4D97-AF65-F5344CB8AC3E}">
        <p14:creationId xmlns:p14="http://schemas.microsoft.com/office/powerpoint/2010/main" val="1474969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8EA8B58-9BA6-4E04-8E34-4AA019A28F1B}" type="slidenum">
              <a:rPr lang="en-GB" smtClean="0"/>
              <a:t>6</a:t>
            </a:fld>
            <a:endParaRPr lang="en-GB"/>
          </a:p>
        </p:txBody>
      </p:sp>
    </p:spTree>
    <p:extLst>
      <p:ext uri="{BB962C8B-B14F-4D97-AF65-F5344CB8AC3E}">
        <p14:creationId xmlns:p14="http://schemas.microsoft.com/office/powerpoint/2010/main" val="38547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Mention read receipts can lead to issues</a:t>
            </a:r>
            <a:r>
              <a:rPr lang="en-GB" baseline="0" dirty="0" smtClean="0"/>
              <a:t> with control, we all know that family member that might read a message and not reply straight away. </a:t>
            </a:r>
            <a:endParaRPr lang="en-GB" dirty="0"/>
          </a:p>
        </p:txBody>
      </p:sp>
      <p:sp>
        <p:nvSpPr>
          <p:cNvPr id="4" name="Slide Number Placeholder 3"/>
          <p:cNvSpPr>
            <a:spLocks noGrp="1"/>
          </p:cNvSpPr>
          <p:nvPr>
            <p:ph type="sldNum" sz="quarter" idx="10"/>
          </p:nvPr>
        </p:nvSpPr>
        <p:spPr/>
        <p:txBody>
          <a:bodyPr/>
          <a:lstStyle/>
          <a:p>
            <a:fld id="{48EA8B58-9BA6-4E04-8E34-4AA019A28F1B}" type="slidenum">
              <a:rPr lang="en-GB" smtClean="0"/>
              <a:t>9</a:t>
            </a:fld>
            <a:endParaRPr lang="en-GB"/>
          </a:p>
        </p:txBody>
      </p:sp>
    </p:spTree>
    <p:extLst>
      <p:ext uri="{BB962C8B-B14F-4D97-AF65-F5344CB8AC3E}">
        <p14:creationId xmlns:p14="http://schemas.microsoft.com/office/powerpoint/2010/main" val="31657060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Mention read receipts can lead to issues</a:t>
            </a:r>
            <a:r>
              <a:rPr lang="en-GB" baseline="0" dirty="0" smtClean="0"/>
              <a:t> with control, we all know that family member that might read a message and not reply straight away. </a:t>
            </a:r>
            <a:endParaRPr lang="en-GB" dirty="0"/>
          </a:p>
        </p:txBody>
      </p:sp>
      <p:sp>
        <p:nvSpPr>
          <p:cNvPr id="4" name="Slide Number Placeholder 3"/>
          <p:cNvSpPr>
            <a:spLocks noGrp="1"/>
          </p:cNvSpPr>
          <p:nvPr>
            <p:ph type="sldNum" sz="quarter" idx="10"/>
          </p:nvPr>
        </p:nvSpPr>
        <p:spPr/>
        <p:txBody>
          <a:bodyPr/>
          <a:lstStyle/>
          <a:p>
            <a:fld id="{48EA8B58-9BA6-4E04-8E34-4AA019A28F1B}" type="slidenum">
              <a:rPr lang="en-GB" smtClean="0"/>
              <a:t>10</a:t>
            </a:fld>
            <a:endParaRPr lang="en-GB"/>
          </a:p>
        </p:txBody>
      </p:sp>
    </p:spTree>
    <p:extLst>
      <p:ext uri="{BB962C8B-B14F-4D97-AF65-F5344CB8AC3E}">
        <p14:creationId xmlns:p14="http://schemas.microsoft.com/office/powerpoint/2010/main" val="3815226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FBA9104-82DD-4D88-9B2E-9C214362D029}"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872020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FBA9104-82DD-4D88-9B2E-9C214362D029}"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629236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BA9104-82DD-4D88-9B2E-9C214362D029}"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2629703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FBA9104-82DD-4D88-9B2E-9C214362D029}" type="datetimeFigureOut">
              <a:rPr lang="en-GB" smtClean="0"/>
              <a:t>28/03/2025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1325338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FBA9104-82DD-4D88-9B2E-9C214362D029}" type="datetimeFigureOut">
              <a:rPr lang="en-GB" smtClean="0"/>
              <a:t>28/03/2025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1903149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FBA9104-82DD-4D88-9B2E-9C214362D029}" type="datetimeFigureOut">
              <a:rPr lang="en-GB" smtClean="0"/>
              <a:t>28/03/2025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1179050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BA9104-82DD-4D88-9B2E-9C214362D029}" type="datetimeFigureOut">
              <a:rPr lang="en-GB" smtClean="0"/>
              <a:t>28/03/2025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545557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FBA9104-82DD-4D88-9B2E-9C214362D029}" type="datetimeFigureOut">
              <a:rPr lang="en-GB" smtClean="0"/>
              <a:t>28/03/2025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2716231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FBA9104-82DD-4D88-9B2E-9C214362D029}" type="datetimeFigureOut">
              <a:rPr lang="en-GB" smtClean="0"/>
              <a:t>28/03/2025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1627370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BA9104-82DD-4D88-9B2E-9C214362D029}"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2704195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BA9104-82DD-4D88-9B2E-9C214362D029}"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171F8-2E86-4605-8A29-83521D7DA246}"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5107961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BA9104-82DD-4D88-9B2E-9C214362D029}"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391884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BA9104-82DD-4D88-9B2E-9C214362D029}"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171F8-2E86-4605-8A29-83521D7DA24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019677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BA9104-82DD-4D88-9B2E-9C214362D029}"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27594583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FBA9104-82DD-4D88-9B2E-9C214362D029}"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19689070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FBA9104-82DD-4D88-9B2E-9C214362D029}" type="datetimeFigureOut">
              <a:rPr lang="en-GB" smtClean="0"/>
              <a:t>28/03/2025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3171F8-2E86-4605-8A29-83521D7DA246}" type="slidenum">
              <a:rPr lang="en-GB" smtClean="0"/>
              <a:t>‹#›</a:t>
            </a:fld>
            <a:endParaRPr lang="en-GB"/>
          </a:p>
        </p:txBody>
      </p:sp>
    </p:spTree>
    <p:extLst>
      <p:ext uri="{BB962C8B-B14F-4D97-AF65-F5344CB8AC3E}">
        <p14:creationId xmlns:p14="http://schemas.microsoft.com/office/powerpoint/2010/main" val="751419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FBA9104-82DD-4D88-9B2E-9C214362D029}" type="datetimeFigureOut">
              <a:rPr lang="en-GB" smtClean="0"/>
              <a:t>28/03/2025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73171F8-2E86-4605-8A29-83521D7DA246}" type="slidenum">
              <a:rPr lang="en-GB" smtClean="0"/>
              <a:t>‹#›</a:t>
            </a:fld>
            <a:endParaRPr lang="en-GB"/>
          </a:p>
        </p:txBody>
      </p:sp>
    </p:spTree>
    <p:extLst>
      <p:ext uri="{BB962C8B-B14F-4D97-AF65-F5344CB8AC3E}">
        <p14:creationId xmlns:p14="http://schemas.microsoft.com/office/powerpoint/2010/main" val="6212598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www.internetmatters.org/parental-controls/social-media/snapchat#snapchat-turn-off-my-ai"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7378" y="6069420"/>
            <a:ext cx="6691255" cy="646331"/>
          </a:xfrm>
          <a:prstGeom prst="rect">
            <a:avLst/>
          </a:prstGeom>
        </p:spPr>
        <p:txBody>
          <a:bodyPr wrap="none">
            <a:spAutoFit/>
          </a:bodyPr>
          <a:lstStyle/>
          <a:p>
            <a:r>
              <a:rPr lang="en-GB" sz="3600" b="1" u="sng" dirty="0" smtClean="0">
                <a:latin typeface="Kinetic Letters" panose="00000500000000000000" pitchFamily="50" charset="0"/>
              </a:rPr>
              <a:t>A safety how-to guide for parents and carers</a:t>
            </a:r>
            <a:endParaRPr lang="en-GB" sz="3600" b="1" u="sng" dirty="0">
              <a:latin typeface="Kinetic Letters" panose="00000500000000000000" pitchFamily="50" charset="0"/>
            </a:endParaRPr>
          </a:p>
        </p:txBody>
      </p:sp>
      <p:pic>
        <p:nvPicPr>
          <p:cNvPr id="2" name="Picture 1"/>
          <p:cNvPicPr>
            <a:picLocks noChangeAspect="1"/>
          </p:cNvPicPr>
          <p:nvPr/>
        </p:nvPicPr>
        <p:blipFill>
          <a:blip r:embed="rId3"/>
          <a:stretch>
            <a:fillRect/>
          </a:stretch>
        </p:blipFill>
        <p:spPr>
          <a:xfrm>
            <a:off x="4513006" y="364771"/>
            <a:ext cx="4033837" cy="5789147"/>
          </a:xfrm>
          <a:prstGeom prst="rect">
            <a:avLst/>
          </a:prstGeom>
        </p:spPr>
      </p:pic>
      <p:pic>
        <p:nvPicPr>
          <p:cNvPr id="3" name="Picture 2"/>
          <p:cNvPicPr>
            <a:picLocks noChangeAspect="1"/>
          </p:cNvPicPr>
          <p:nvPr/>
        </p:nvPicPr>
        <p:blipFill>
          <a:blip r:embed="rId4"/>
          <a:stretch>
            <a:fillRect/>
          </a:stretch>
        </p:blipFill>
        <p:spPr>
          <a:xfrm>
            <a:off x="125977" y="4911213"/>
            <a:ext cx="1165123" cy="1165123"/>
          </a:xfrm>
          <a:prstGeom prst="rect">
            <a:avLst/>
          </a:prstGeom>
        </p:spPr>
      </p:pic>
    </p:spTree>
    <p:extLst>
      <p:ext uri="{BB962C8B-B14F-4D97-AF65-F5344CB8AC3E}">
        <p14:creationId xmlns:p14="http://schemas.microsoft.com/office/powerpoint/2010/main" val="27139140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325" y="0"/>
            <a:ext cx="11807046" cy="6247864"/>
          </a:xfrm>
          <a:prstGeom prst="rect">
            <a:avLst/>
          </a:prstGeom>
          <a:solidFill>
            <a:schemeClr val="bg1"/>
          </a:solidFill>
        </p:spPr>
        <p:txBody>
          <a:bodyPr wrap="square">
            <a:spAutoFit/>
          </a:bodyPr>
          <a:lstStyle/>
          <a:p>
            <a:pPr algn="ctr"/>
            <a:r>
              <a:rPr lang="en-GB" sz="4000" u="sng" dirty="0" smtClean="0">
                <a:latin typeface="Kinetic Letters" panose="00000500000000000000" pitchFamily="50" charset="0"/>
              </a:rPr>
              <a:t>Why this matters</a:t>
            </a:r>
          </a:p>
          <a:p>
            <a:pPr marL="285750" indent="-285750">
              <a:buFont typeface="Arial" panose="020B0604020202020204" pitchFamily="34" charset="0"/>
              <a:buChar char="•"/>
            </a:pPr>
            <a:r>
              <a:rPr lang="en-GB" sz="4000" dirty="0" smtClean="0">
                <a:latin typeface="Kinetic Letters" panose="00000500000000000000" pitchFamily="50" charset="0"/>
              </a:rPr>
              <a:t>Nearly half of our Year 5 and 6 children have said they are regular users of Snapchat.</a:t>
            </a:r>
            <a:endParaRPr lang="en-GB" sz="4000" dirty="0">
              <a:latin typeface="Kinetic Letters" panose="00000500000000000000" pitchFamily="50" charset="0"/>
            </a:endParaRPr>
          </a:p>
          <a:p>
            <a:pPr marL="285750" indent="-285750">
              <a:buFont typeface="Arial" panose="020B0604020202020204" pitchFamily="34" charset="0"/>
              <a:buChar char="•"/>
            </a:pPr>
            <a:r>
              <a:rPr lang="en-GB" sz="4000" dirty="0" smtClean="0">
                <a:latin typeface="Kinetic Letters" panose="00000500000000000000" pitchFamily="50" charset="0"/>
              </a:rPr>
              <a:t>41% of regular users said they see content from people they don’t know.</a:t>
            </a:r>
            <a:endParaRPr lang="en-GB" sz="4000" dirty="0">
              <a:latin typeface="Kinetic Letters" panose="00000500000000000000" pitchFamily="50" charset="0"/>
            </a:endParaRPr>
          </a:p>
          <a:p>
            <a:pPr marL="285750" indent="-285750">
              <a:buFont typeface="Arial" panose="020B0604020202020204" pitchFamily="34" charset="0"/>
              <a:buChar char="•"/>
            </a:pPr>
            <a:r>
              <a:rPr lang="en-GB" sz="4000" dirty="0" smtClean="0">
                <a:latin typeface="Kinetic Letters" panose="00000500000000000000" pitchFamily="50" charset="0"/>
              </a:rPr>
              <a:t>56% of our children said they have received a message off people they don’t know.</a:t>
            </a:r>
            <a:endParaRPr lang="en-GB" sz="4000" dirty="0">
              <a:latin typeface="Kinetic Letters" panose="00000500000000000000" pitchFamily="50" charset="0"/>
            </a:endParaRPr>
          </a:p>
          <a:p>
            <a:pPr marL="285750" indent="-285750">
              <a:buFont typeface="Arial" panose="020B0604020202020204" pitchFamily="34" charset="0"/>
              <a:buChar char="•"/>
            </a:pPr>
            <a:r>
              <a:rPr lang="en-GB" sz="4000" dirty="0" smtClean="0">
                <a:latin typeface="Kinetic Letters" panose="00000500000000000000" pitchFamily="50" charset="0"/>
              </a:rPr>
              <a:t>Approximately half of our children said that have felt sad or angry while using Snapchat.</a:t>
            </a:r>
          </a:p>
          <a:p>
            <a:pPr marL="285750" indent="-285750">
              <a:buFont typeface="Arial" panose="020B0604020202020204" pitchFamily="34" charset="0"/>
              <a:buChar char="•"/>
            </a:pPr>
            <a:r>
              <a:rPr lang="en-GB" sz="4000" dirty="0" smtClean="0">
                <a:latin typeface="Kinetic Letters" panose="00000500000000000000" pitchFamily="50" charset="0"/>
              </a:rPr>
              <a:t>52% of users know that there are risks to using Snapchat but still use it anyway. </a:t>
            </a:r>
            <a:endParaRPr lang="en-GB" sz="4000" dirty="0">
              <a:latin typeface="Kinetic Letters" panose="00000500000000000000" pitchFamily="50" charset="0"/>
            </a:endParaRPr>
          </a:p>
        </p:txBody>
      </p:sp>
    </p:spTree>
    <p:extLst>
      <p:ext uri="{BB962C8B-B14F-4D97-AF65-F5344CB8AC3E}">
        <p14:creationId xmlns:p14="http://schemas.microsoft.com/office/powerpoint/2010/main" val="38796150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descr="Forms response chart. Question title: Which statement describes your relationship with the app &amp;apos;Snapchat&amp;apos;?. Number of responses: 40 responses."/>
          <p:cNvSpPr>
            <a:spLocks noChangeAspect="1" noChangeArrowheads="1"/>
          </p:cNvSpPr>
          <p:nvPr/>
        </p:nvSpPr>
        <p:spPr bwMode="auto">
          <a:xfrm>
            <a:off x="155575" y="841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a:stretch>
            <a:fillRect/>
          </a:stretch>
        </p:blipFill>
        <p:spPr>
          <a:xfrm>
            <a:off x="162700" y="1233325"/>
            <a:ext cx="11880109" cy="4516405"/>
          </a:xfrm>
          <a:prstGeom prst="rect">
            <a:avLst/>
          </a:prstGeom>
        </p:spPr>
      </p:pic>
      <p:sp>
        <p:nvSpPr>
          <p:cNvPr id="5" name="TextBox 4"/>
          <p:cNvSpPr txBox="1"/>
          <p:nvPr/>
        </p:nvSpPr>
        <p:spPr>
          <a:xfrm>
            <a:off x="3641012" y="0"/>
            <a:ext cx="3730508" cy="1200329"/>
          </a:xfrm>
          <a:prstGeom prst="rect">
            <a:avLst/>
          </a:prstGeom>
          <a:noFill/>
        </p:spPr>
        <p:txBody>
          <a:bodyPr wrap="none" rtlCol="0">
            <a:spAutoFit/>
          </a:bodyPr>
          <a:lstStyle/>
          <a:p>
            <a:r>
              <a:rPr lang="en-GB" sz="7200" dirty="0" smtClean="0">
                <a:latin typeface="Kinetic Letters" panose="00000500000000000000" pitchFamily="50" charset="0"/>
              </a:rPr>
              <a:t>Parent survey</a:t>
            </a:r>
            <a:endParaRPr lang="en-GB" sz="7200" dirty="0">
              <a:latin typeface="Kinetic Letters" panose="00000500000000000000" pitchFamily="50" charset="0"/>
            </a:endParaRPr>
          </a:p>
        </p:txBody>
      </p:sp>
    </p:spTree>
    <p:extLst>
      <p:ext uri="{BB962C8B-B14F-4D97-AF65-F5344CB8AC3E}">
        <p14:creationId xmlns:p14="http://schemas.microsoft.com/office/powerpoint/2010/main" val="25095982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51196"/>
            <a:ext cx="12055151" cy="4863520"/>
          </a:xfrm>
          <a:prstGeom prst="rect">
            <a:avLst/>
          </a:prstGeom>
        </p:spPr>
      </p:pic>
      <p:sp>
        <p:nvSpPr>
          <p:cNvPr id="3" name="Rectangle 2"/>
          <p:cNvSpPr/>
          <p:nvPr/>
        </p:nvSpPr>
        <p:spPr>
          <a:xfrm>
            <a:off x="4457350" y="0"/>
            <a:ext cx="3730508" cy="1200329"/>
          </a:xfrm>
          <a:prstGeom prst="rect">
            <a:avLst/>
          </a:prstGeom>
        </p:spPr>
        <p:txBody>
          <a:bodyPr wrap="none">
            <a:spAutoFit/>
          </a:bodyPr>
          <a:lstStyle/>
          <a:p>
            <a:r>
              <a:rPr lang="en-GB" sz="7200" dirty="0">
                <a:latin typeface="Kinetic Letters" panose="00000500000000000000" pitchFamily="50" charset="0"/>
              </a:rPr>
              <a:t>Parent survey</a:t>
            </a:r>
            <a:endParaRPr lang="en-GB" sz="7200" dirty="0">
              <a:latin typeface="Kinetic Letters" panose="00000500000000000000" pitchFamily="50" charset="0"/>
            </a:endParaRPr>
          </a:p>
        </p:txBody>
      </p:sp>
    </p:spTree>
    <p:extLst>
      <p:ext uri="{BB962C8B-B14F-4D97-AF65-F5344CB8AC3E}">
        <p14:creationId xmlns:p14="http://schemas.microsoft.com/office/powerpoint/2010/main" val="21615092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37945"/>
            <a:ext cx="12115697" cy="4574463"/>
          </a:xfrm>
          <a:prstGeom prst="rect">
            <a:avLst/>
          </a:prstGeom>
        </p:spPr>
      </p:pic>
      <p:sp>
        <p:nvSpPr>
          <p:cNvPr id="3" name="Rectangle 2"/>
          <p:cNvSpPr/>
          <p:nvPr/>
        </p:nvSpPr>
        <p:spPr>
          <a:xfrm>
            <a:off x="4254150" y="0"/>
            <a:ext cx="3730508" cy="1200329"/>
          </a:xfrm>
          <a:prstGeom prst="rect">
            <a:avLst/>
          </a:prstGeom>
        </p:spPr>
        <p:txBody>
          <a:bodyPr wrap="none">
            <a:spAutoFit/>
          </a:bodyPr>
          <a:lstStyle/>
          <a:p>
            <a:r>
              <a:rPr lang="en-GB" sz="7200" dirty="0">
                <a:latin typeface="Kinetic Letters" panose="00000500000000000000" pitchFamily="50" charset="0"/>
              </a:rPr>
              <a:t>Parent survey</a:t>
            </a:r>
            <a:endParaRPr lang="en-GB" sz="7200" dirty="0">
              <a:latin typeface="Kinetic Letters" panose="00000500000000000000" pitchFamily="50" charset="0"/>
            </a:endParaRPr>
          </a:p>
        </p:txBody>
      </p:sp>
    </p:spTree>
    <p:extLst>
      <p:ext uri="{BB962C8B-B14F-4D97-AF65-F5344CB8AC3E}">
        <p14:creationId xmlns:p14="http://schemas.microsoft.com/office/powerpoint/2010/main" val="25232945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9577" y="103239"/>
            <a:ext cx="7768798" cy="5693866"/>
          </a:xfrm>
          <a:prstGeom prst="rect">
            <a:avLst/>
          </a:prstGeom>
        </p:spPr>
        <p:txBody>
          <a:bodyPr wrap="square">
            <a:spAutoFit/>
          </a:bodyPr>
          <a:lstStyle/>
          <a:p>
            <a:pPr algn="ctr"/>
            <a:r>
              <a:rPr lang="en-GB" sz="4400" u="sng" dirty="0" smtClean="0">
                <a:latin typeface="Kinetic Letters" panose="00000500000000000000" pitchFamily="50" charset="0"/>
              </a:rPr>
              <a:t>What is Snapchat?</a:t>
            </a:r>
          </a:p>
          <a:p>
            <a:r>
              <a:rPr lang="en-GB" sz="3200" dirty="0">
                <a:latin typeface="Kinetic Letters" panose="00000500000000000000" pitchFamily="50" charset="0"/>
              </a:rPr>
              <a:t>Snapchat is a communication service popular among teens and adults. </a:t>
            </a:r>
            <a:endParaRPr lang="en-GB" sz="3200" dirty="0" smtClean="0">
              <a:latin typeface="Kinetic Letters" panose="00000500000000000000" pitchFamily="50" charset="0"/>
            </a:endParaRPr>
          </a:p>
          <a:p>
            <a:endParaRPr lang="en-GB" sz="3200" dirty="0">
              <a:latin typeface="Kinetic Letters" panose="00000500000000000000" pitchFamily="50" charset="0"/>
            </a:endParaRPr>
          </a:p>
          <a:p>
            <a:r>
              <a:rPr lang="en-GB" sz="3200" dirty="0" smtClean="0">
                <a:latin typeface="Kinetic Letters" panose="00000500000000000000" pitchFamily="50" charset="0"/>
              </a:rPr>
              <a:t>Users </a:t>
            </a:r>
            <a:r>
              <a:rPr lang="en-GB" sz="3200" dirty="0">
                <a:latin typeface="Kinetic Letters" panose="00000500000000000000" pitchFamily="50" charset="0"/>
              </a:rPr>
              <a:t>can take photos, record videos, add text or drawings (called Snaps) and send them to Friends.</a:t>
            </a:r>
          </a:p>
          <a:p>
            <a:r>
              <a:rPr lang="en-GB" sz="3200" dirty="0">
                <a:latin typeface="Kinetic Letters" panose="00000500000000000000" pitchFamily="50" charset="0"/>
              </a:rPr>
              <a:t>Snaps disappear after the recipient views it, or within 24 hours (for a Story or Chat). </a:t>
            </a:r>
            <a:endParaRPr lang="en-GB" sz="3200" dirty="0" smtClean="0">
              <a:latin typeface="Kinetic Letters" panose="00000500000000000000" pitchFamily="50" charset="0"/>
            </a:endParaRPr>
          </a:p>
          <a:p>
            <a:endParaRPr lang="en-GB" sz="3200" dirty="0">
              <a:latin typeface="Kinetic Letters" panose="00000500000000000000" pitchFamily="50" charset="0"/>
            </a:endParaRPr>
          </a:p>
          <a:p>
            <a:r>
              <a:rPr lang="en-GB" sz="3200" dirty="0" smtClean="0">
                <a:latin typeface="Kinetic Letters" panose="00000500000000000000" pitchFamily="50" charset="0"/>
              </a:rPr>
              <a:t>Once </a:t>
            </a:r>
            <a:r>
              <a:rPr lang="en-GB" sz="3200" dirty="0">
                <a:latin typeface="Kinetic Letters" panose="00000500000000000000" pitchFamily="50" charset="0"/>
              </a:rPr>
              <a:t>all recipients have viewed a Snap, it will be automatically deleted from Snapchat’s servers unless the users save the content</a:t>
            </a:r>
            <a:r>
              <a:rPr lang="en-GB" sz="3200" dirty="0" smtClean="0">
                <a:latin typeface="Kinetic Letters" panose="00000500000000000000" pitchFamily="50" charset="0"/>
              </a:rPr>
              <a:t>.</a:t>
            </a:r>
            <a:endParaRPr lang="en-GB" sz="3200" dirty="0">
              <a:latin typeface="Kinetic Letters" panose="00000500000000000000" pitchFamily="50" charset="0"/>
            </a:endParaRPr>
          </a:p>
        </p:txBody>
      </p:sp>
      <p:pic>
        <p:nvPicPr>
          <p:cNvPr id="6" name="Picture 5"/>
          <p:cNvPicPr>
            <a:picLocks noChangeAspect="1"/>
          </p:cNvPicPr>
          <p:nvPr/>
        </p:nvPicPr>
        <p:blipFill>
          <a:blip r:embed="rId3"/>
          <a:stretch>
            <a:fillRect/>
          </a:stretch>
        </p:blipFill>
        <p:spPr>
          <a:xfrm rot="1958015">
            <a:off x="8666551" y="4355510"/>
            <a:ext cx="3053259" cy="1709825"/>
          </a:xfrm>
          <a:prstGeom prst="rect">
            <a:avLst/>
          </a:prstGeom>
        </p:spPr>
      </p:pic>
      <p:pic>
        <p:nvPicPr>
          <p:cNvPr id="7" name="Picture 6"/>
          <p:cNvPicPr>
            <a:picLocks noChangeAspect="1"/>
          </p:cNvPicPr>
          <p:nvPr/>
        </p:nvPicPr>
        <p:blipFill>
          <a:blip r:embed="rId4"/>
          <a:stretch>
            <a:fillRect/>
          </a:stretch>
        </p:blipFill>
        <p:spPr>
          <a:xfrm rot="20243210">
            <a:off x="8587593" y="596258"/>
            <a:ext cx="2758057" cy="2568663"/>
          </a:xfrm>
          <a:prstGeom prst="rect">
            <a:avLst/>
          </a:prstGeom>
        </p:spPr>
      </p:pic>
    </p:spTree>
    <p:extLst>
      <p:ext uri="{BB962C8B-B14F-4D97-AF65-F5344CB8AC3E}">
        <p14:creationId xmlns:p14="http://schemas.microsoft.com/office/powerpoint/2010/main" val="29788043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4458" y="165358"/>
            <a:ext cx="6096000" cy="6247864"/>
          </a:xfrm>
          <a:prstGeom prst="rect">
            <a:avLst/>
          </a:prstGeom>
        </p:spPr>
        <p:txBody>
          <a:bodyPr>
            <a:spAutoFit/>
          </a:bodyPr>
          <a:lstStyle/>
          <a:p>
            <a:pPr lvl="0"/>
            <a:r>
              <a:rPr lang="en-GB" sz="4000" dirty="0">
                <a:solidFill>
                  <a:prstClr val="black"/>
                </a:solidFill>
                <a:latin typeface="Kinetic Letters" panose="00000500000000000000" pitchFamily="50" charset="0"/>
              </a:rPr>
              <a:t>To register, users must download the social media app to their device.</a:t>
            </a:r>
          </a:p>
          <a:p>
            <a:pPr lvl="0"/>
            <a:endParaRPr lang="en-GB" sz="4000" dirty="0">
              <a:solidFill>
                <a:prstClr val="black"/>
              </a:solidFill>
              <a:latin typeface="Kinetic Letters" panose="00000500000000000000" pitchFamily="50" charset="0"/>
            </a:endParaRPr>
          </a:p>
          <a:p>
            <a:pPr lvl="0"/>
            <a:r>
              <a:rPr lang="en-GB" sz="4000" dirty="0">
                <a:solidFill>
                  <a:prstClr val="black"/>
                </a:solidFill>
                <a:latin typeface="Kinetic Letters" panose="00000500000000000000" pitchFamily="50" charset="0"/>
              </a:rPr>
              <a:t>Then they must enter their date of birth and create and username and password. Users are then asked to enter their mobile phone number. This is an optional step to help if you get locked out of your account. However, you can use email instead if you prefer</a:t>
            </a:r>
          </a:p>
        </p:txBody>
      </p:sp>
      <p:pic>
        <p:nvPicPr>
          <p:cNvPr id="3" name="Picture 2"/>
          <p:cNvPicPr>
            <a:picLocks noChangeAspect="1"/>
          </p:cNvPicPr>
          <p:nvPr/>
        </p:nvPicPr>
        <p:blipFill>
          <a:blip r:embed="rId2"/>
          <a:stretch>
            <a:fillRect/>
          </a:stretch>
        </p:blipFill>
        <p:spPr>
          <a:xfrm rot="19856163">
            <a:off x="7672748" y="3807686"/>
            <a:ext cx="4008120" cy="2004060"/>
          </a:xfrm>
          <a:prstGeom prst="rect">
            <a:avLst/>
          </a:prstGeom>
        </p:spPr>
      </p:pic>
    </p:spTree>
    <p:extLst>
      <p:ext uri="{BB962C8B-B14F-4D97-AF65-F5344CB8AC3E}">
        <p14:creationId xmlns:p14="http://schemas.microsoft.com/office/powerpoint/2010/main" val="25557876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731" y="361551"/>
            <a:ext cx="6096000" cy="2862322"/>
          </a:xfrm>
          <a:prstGeom prst="rect">
            <a:avLst/>
          </a:prstGeom>
        </p:spPr>
        <p:txBody>
          <a:bodyPr>
            <a:spAutoFit/>
          </a:bodyPr>
          <a:lstStyle/>
          <a:p>
            <a:r>
              <a:rPr lang="en-GB" sz="3600" b="1" dirty="0" smtClean="0">
                <a:latin typeface="Kinetic Letters" panose="00000500000000000000" pitchFamily="50" charset="0"/>
              </a:rPr>
              <a:t>What is Snapchat's minimum age?</a:t>
            </a:r>
          </a:p>
          <a:p>
            <a:r>
              <a:rPr lang="en-GB" sz="3600" dirty="0" smtClean="0">
                <a:latin typeface="Kinetic Letters" panose="00000500000000000000" pitchFamily="50" charset="0"/>
              </a:rPr>
              <a:t>Like many other social networks and messaging apps, the minimum age to use Snapchat is 13 years </a:t>
            </a:r>
            <a:r>
              <a:rPr lang="en-GB" sz="3600" dirty="0" smtClean="0">
                <a:latin typeface="Kinetic Letters" panose="00000500000000000000" pitchFamily="50" charset="0"/>
              </a:rPr>
              <a:t>old, with parents’ permission.</a:t>
            </a:r>
            <a:endParaRPr lang="en-GB" sz="3600" dirty="0">
              <a:latin typeface="Kinetic Letters" panose="00000500000000000000" pitchFamily="50" charset="0"/>
            </a:endParaRPr>
          </a:p>
        </p:txBody>
      </p:sp>
      <p:pic>
        <p:nvPicPr>
          <p:cNvPr id="3" name="Picture 2"/>
          <p:cNvPicPr>
            <a:picLocks noChangeAspect="1"/>
          </p:cNvPicPr>
          <p:nvPr/>
        </p:nvPicPr>
        <p:blipFill>
          <a:blip r:embed="rId2"/>
          <a:stretch>
            <a:fillRect/>
          </a:stretch>
        </p:blipFill>
        <p:spPr>
          <a:xfrm>
            <a:off x="8403771" y="234451"/>
            <a:ext cx="3493499" cy="3493499"/>
          </a:xfrm>
          <a:prstGeom prst="rect">
            <a:avLst/>
          </a:prstGeom>
        </p:spPr>
      </p:pic>
      <p:pic>
        <p:nvPicPr>
          <p:cNvPr id="4" name="Picture 3"/>
          <p:cNvPicPr>
            <a:picLocks noChangeAspect="1"/>
          </p:cNvPicPr>
          <p:nvPr/>
        </p:nvPicPr>
        <p:blipFill>
          <a:blip r:embed="rId3"/>
          <a:stretch>
            <a:fillRect/>
          </a:stretch>
        </p:blipFill>
        <p:spPr>
          <a:xfrm>
            <a:off x="2876551" y="3015304"/>
            <a:ext cx="5033735" cy="3557626"/>
          </a:xfrm>
          <a:prstGeom prst="rect">
            <a:avLst/>
          </a:prstGeom>
        </p:spPr>
      </p:pic>
    </p:spTree>
    <p:extLst>
      <p:ext uri="{BB962C8B-B14F-4D97-AF65-F5344CB8AC3E}">
        <p14:creationId xmlns:p14="http://schemas.microsoft.com/office/powerpoint/2010/main" val="16826273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7895" y="0"/>
            <a:ext cx="8389590" cy="3908762"/>
          </a:xfrm>
          <a:prstGeom prst="rect">
            <a:avLst/>
          </a:prstGeom>
        </p:spPr>
        <p:txBody>
          <a:bodyPr wrap="square">
            <a:spAutoFit/>
          </a:bodyPr>
          <a:lstStyle/>
          <a:p>
            <a:pPr algn="ctr"/>
            <a:r>
              <a:rPr lang="en-GB" sz="4400" u="sng" dirty="0" smtClean="0">
                <a:latin typeface="Kinetic Letters" panose="00000500000000000000" pitchFamily="50" charset="0"/>
              </a:rPr>
              <a:t>How it works</a:t>
            </a:r>
          </a:p>
          <a:p>
            <a:pPr algn="ctr"/>
            <a:endParaRPr lang="en-GB" sz="4400" u="sng" dirty="0" smtClean="0">
              <a:latin typeface="Kinetic Letters" panose="00000500000000000000" pitchFamily="50" charset="0"/>
            </a:endParaRPr>
          </a:p>
          <a:p>
            <a:pPr algn="ctr"/>
            <a:r>
              <a:rPr lang="en-GB" sz="3600" dirty="0">
                <a:latin typeface="Kinetic Letters" panose="00000500000000000000" pitchFamily="50" charset="0"/>
              </a:rPr>
              <a:t>It was initially a private photo-sharing app. However, Snapchat features now include short videos, video chat, messaging, photo storage, generative AI and more.</a:t>
            </a:r>
          </a:p>
          <a:p>
            <a:pPr algn="ctr"/>
            <a:endParaRPr lang="en-GB" sz="3200" dirty="0">
              <a:latin typeface="Kinetic Letters" panose="00000500000000000000" pitchFamily="50" charset="0"/>
            </a:endParaRPr>
          </a:p>
          <a:p>
            <a:pPr algn="ctr"/>
            <a:endParaRPr lang="en-GB" sz="2000" dirty="0">
              <a:latin typeface="Kinetic Letters" panose="00000500000000000000" pitchFamily="50" charset="0"/>
            </a:endParaRPr>
          </a:p>
        </p:txBody>
      </p:sp>
      <p:pic>
        <p:nvPicPr>
          <p:cNvPr id="6" name="Picture 5"/>
          <p:cNvPicPr>
            <a:picLocks noChangeAspect="1"/>
          </p:cNvPicPr>
          <p:nvPr/>
        </p:nvPicPr>
        <p:blipFill>
          <a:blip r:embed="rId3"/>
          <a:stretch>
            <a:fillRect/>
          </a:stretch>
        </p:blipFill>
        <p:spPr>
          <a:xfrm>
            <a:off x="348343" y="3211284"/>
            <a:ext cx="3236686" cy="3236686"/>
          </a:xfrm>
          <a:prstGeom prst="rect">
            <a:avLst/>
          </a:prstGeom>
        </p:spPr>
      </p:pic>
      <p:sp>
        <p:nvSpPr>
          <p:cNvPr id="7" name="Rectangle 6"/>
          <p:cNvSpPr/>
          <p:nvPr/>
        </p:nvSpPr>
        <p:spPr>
          <a:xfrm>
            <a:off x="3744685" y="3705392"/>
            <a:ext cx="7982858" cy="2862322"/>
          </a:xfrm>
          <a:prstGeom prst="rect">
            <a:avLst/>
          </a:prstGeom>
        </p:spPr>
        <p:txBody>
          <a:bodyPr wrap="square">
            <a:spAutoFit/>
          </a:bodyPr>
          <a:lstStyle/>
          <a:p>
            <a:r>
              <a:rPr lang="en-GB" sz="3600" dirty="0">
                <a:latin typeface="Kinetic Letters" panose="00000500000000000000" pitchFamily="50" charset="0"/>
              </a:rPr>
              <a:t>Each Snap shared with your followers is temporary and is available for 24 hours unless you delete it or set a different limit. You can also add different filters, lenses, </a:t>
            </a:r>
            <a:r>
              <a:rPr lang="en-GB" sz="3600" dirty="0" err="1">
                <a:latin typeface="Kinetic Letters" panose="00000500000000000000" pitchFamily="50" charset="0"/>
              </a:rPr>
              <a:t>emojis</a:t>
            </a:r>
            <a:r>
              <a:rPr lang="en-GB" sz="3600" dirty="0">
                <a:latin typeface="Kinetic Letters" panose="00000500000000000000" pitchFamily="50" charset="0"/>
              </a:rPr>
              <a:t> and text to your Snap. Additionally, you can create a group chat to talk with friends or message individual friends.</a:t>
            </a:r>
          </a:p>
        </p:txBody>
      </p:sp>
    </p:spTree>
    <p:extLst>
      <p:ext uri="{BB962C8B-B14F-4D97-AF65-F5344CB8AC3E}">
        <p14:creationId xmlns:p14="http://schemas.microsoft.com/office/powerpoint/2010/main" val="11523900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rot="19832779">
            <a:off x="8024624" y="3934052"/>
            <a:ext cx="3872649" cy="2216668"/>
          </a:xfrm>
          <a:prstGeom prst="rect">
            <a:avLst/>
          </a:prstGeom>
        </p:spPr>
      </p:pic>
      <p:sp>
        <p:nvSpPr>
          <p:cNvPr id="2" name="Rectangle 1"/>
          <p:cNvSpPr/>
          <p:nvPr/>
        </p:nvSpPr>
        <p:spPr>
          <a:xfrm>
            <a:off x="334665" y="0"/>
            <a:ext cx="9620497" cy="5386090"/>
          </a:xfrm>
          <a:prstGeom prst="rect">
            <a:avLst/>
          </a:prstGeom>
        </p:spPr>
        <p:txBody>
          <a:bodyPr wrap="square">
            <a:spAutoFit/>
          </a:bodyPr>
          <a:lstStyle/>
          <a:p>
            <a:pPr algn="ctr"/>
            <a:r>
              <a:rPr lang="en-GB" sz="3600" u="sng" dirty="0" smtClean="0">
                <a:latin typeface="Kinetic Letters" panose="00000500000000000000" pitchFamily="50" charset="0"/>
              </a:rPr>
              <a:t>Stories and Spotlight</a:t>
            </a:r>
            <a:endParaRPr lang="en-GB" sz="3600" dirty="0">
              <a:latin typeface="Kinetic Letters" panose="00000500000000000000" pitchFamily="50" charset="0"/>
            </a:endParaRPr>
          </a:p>
          <a:p>
            <a:r>
              <a:rPr lang="en-GB" sz="3600" dirty="0">
                <a:latin typeface="Kinetic Letters" panose="00000500000000000000" pitchFamily="50" charset="0"/>
              </a:rPr>
              <a:t>The Stories feature – works as a newsfeed featuring content from news publishers and well-known people. Some use this feature to meet new people</a:t>
            </a:r>
            <a:r>
              <a:rPr lang="en-GB" sz="3600" dirty="0" smtClean="0">
                <a:latin typeface="Kinetic Letters" panose="00000500000000000000" pitchFamily="50" charset="0"/>
              </a:rPr>
              <a:t>.</a:t>
            </a:r>
          </a:p>
          <a:p>
            <a:endParaRPr lang="en-GB" sz="3600" dirty="0">
              <a:latin typeface="Kinetic Letters" panose="00000500000000000000" pitchFamily="50" charset="0"/>
            </a:endParaRPr>
          </a:p>
          <a:p>
            <a:r>
              <a:rPr lang="en-GB" sz="3600" dirty="0">
                <a:latin typeface="Kinetic Letters" panose="00000500000000000000" pitchFamily="50" charset="0"/>
              </a:rPr>
              <a:t>The Spotlight feature – working like </a:t>
            </a:r>
            <a:r>
              <a:rPr lang="en-GB" sz="3600" dirty="0" err="1">
                <a:latin typeface="Kinetic Letters" panose="00000500000000000000" pitchFamily="50" charset="0"/>
              </a:rPr>
              <a:t>TikTok</a:t>
            </a:r>
            <a:r>
              <a:rPr lang="en-GB" sz="3600" dirty="0">
                <a:latin typeface="Kinetic Letters" panose="00000500000000000000" pitchFamily="50" charset="0"/>
              </a:rPr>
              <a:t>, Spotlight is a dedicated tab in Snapchat for promoting short viral videos. The Spotlight feature will use an algorithm to recommend the ‘most engaging’ posts to </a:t>
            </a:r>
            <a:endParaRPr lang="en-GB" sz="3600" dirty="0" smtClean="0">
              <a:latin typeface="Kinetic Letters" panose="00000500000000000000" pitchFamily="50" charset="0"/>
            </a:endParaRPr>
          </a:p>
          <a:p>
            <a:r>
              <a:rPr lang="en-GB" sz="3600" dirty="0" smtClean="0">
                <a:latin typeface="Kinetic Letters" panose="00000500000000000000" pitchFamily="50" charset="0"/>
              </a:rPr>
              <a:t>watch </a:t>
            </a:r>
            <a:r>
              <a:rPr lang="en-GB" sz="3600" dirty="0">
                <a:latin typeface="Kinetic Letters" panose="00000500000000000000" pitchFamily="50" charset="0"/>
              </a:rPr>
              <a:t>based on what a user is interested in.</a:t>
            </a:r>
          </a:p>
          <a:p>
            <a:pPr algn="ctr"/>
            <a:endParaRPr lang="en-GB" sz="2000" dirty="0">
              <a:latin typeface="Kinetic Letters" panose="00000500000000000000" pitchFamily="50" charset="0"/>
            </a:endParaRPr>
          </a:p>
        </p:txBody>
      </p:sp>
    </p:spTree>
    <p:extLst>
      <p:ext uri="{BB962C8B-B14F-4D97-AF65-F5344CB8AC3E}">
        <p14:creationId xmlns:p14="http://schemas.microsoft.com/office/powerpoint/2010/main" val="21354037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4933" y="0"/>
            <a:ext cx="9071299" cy="6678751"/>
          </a:xfrm>
          <a:prstGeom prst="rect">
            <a:avLst/>
          </a:prstGeom>
        </p:spPr>
        <p:txBody>
          <a:bodyPr wrap="square">
            <a:spAutoFit/>
          </a:bodyPr>
          <a:lstStyle/>
          <a:p>
            <a:r>
              <a:rPr lang="en-GB" sz="4000" dirty="0">
                <a:latin typeface="Kinetic Letters" panose="00000500000000000000" pitchFamily="50" charset="0"/>
              </a:rPr>
              <a:t>Snapchat offers users the option to engage with an artificial intelligence tool called My AI. It appears in users’ contact lists automatically. </a:t>
            </a:r>
            <a:endParaRPr lang="en-GB" sz="4000" dirty="0" smtClean="0">
              <a:latin typeface="Kinetic Letters" panose="00000500000000000000" pitchFamily="50" charset="0"/>
            </a:endParaRPr>
          </a:p>
          <a:p>
            <a:endParaRPr lang="en-GB" sz="4000" dirty="0">
              <a:latin typeface="Kinetic Letters" panose="00000500000000000000" pitchFamily="50" charset="0"/>
            </a:endParaRPr>
          </a:p>
          <a:p>
            <a:r>
              <a:rPr lang="en-GB" sz="4000" dirty="0" smtClean="0">
                <a:latin typeface="Kinetic Letters" panose="00000500000000000000" pitchFamily="50" charset="0"/>
              </a:rPr>
              <a:t>Unlike </a:t>
            </a:r>
            <a:r>
              <a:rPr lang="en-GB" sz="4000" dirty="0">
                <a:latin typeface="Kinetic Letters" panose="00000500000000000000" pitchFamily="50" charset="0"/>
              </a:rPr>
              <a:t>other contacts, My AI cannot be deleted unless you have Snapchat+, Snapchat’s premium subscription option</a:t>
            </a:r>
            <a:r>
              <a:rPr lang="en-GB" sz="4000" dirty="0" smtClean="0">
                <a:latin typeface="Kinetic Letters" panose="00000500000000000000" pitchFamily="50" charset="0"/>
              </a:rPr>
              <a:t>.</a:t>
            </a:r>
          </a:p>
          <a:p>
            <a:endParaRPr lang="en-GB" sz="4000" dirty="0">
              <a:latin typeface="Kinetic Letters" panose="00000500000000000000" pitchFamily="50" charset="0"/>
            </a:endParaRPr>
          </a:p>
          <a:p>
            <a:r>
              <a:rPr lang="en-GB" sz="4000" dirty="0">
                <a:latin typeface="Kinetic Letters" panose="00000500000000000000" pitchFamily="50" charset="0"/>
              </a:rPr>
              <a:t>My AI works like any other </a:t>
            </a:r>
            <a:r>
              <a:rPr lang="en-GB" sz="4000" dirty="0" err="1">
                <a:latin typeface="Kinetic Letters" panose="00000500000000000000" pitchFamily="50" charset="0"/>
              </a:rPr>
              <a:t>chatbot</a:t>
            </a:r>
            <a:r>
              <a:rPr lang="en-GB" sz="4000" dirty="0">
                <a:latin typeface="Kinetic Letters" panose="00000500000000000000" pitchFamily="50" charset="0"/>
              </a:rPr>
              <a:t>, </a:t>
            </a:r>
            <a:endParaRPr lang="en-GB" sz="4000" dirty="0" smtClean="0">
              <a:latin typeface="Kinetic Letters" panose="00000500000000000000" pitchFamily="50" charset="0"/>
            </a:endParaRPr>
          </a:p>
          <a:p>
            <a:r>
              <a:rPr lang="en-GB" sz="4000" dirty="0" smtClean="0">
                <a:latin typeface="Kinetic Letters" panose="00000500000000000000" pitchFamily="50" charset="0"/>
              </a:rPr>
              <a:t>allowing </a:t>
            </a:r>
            <a:r>
              <a:rPr lang="en-GB" sz="4000" dirty="0">
                <a:latin typeface="Kinetic Letters" panose="00000500000000000000" pitchFamily="50" charset="0"/>
              </a:rPr>
              <a:t>users to have conversations with </a:t>
            </a:r>
            <a:r>
              <a:rPr lang="en-GB" sz="4000" dirty="0" smtClean="0">
                <a:latin typeface="Kinetic Letters" panose="00000500000000000000" pitchFamily="50" charset="0"/>
              </a:rPr>
              <a:t>AI. </a:t>
            </a:r>
          </a:p>
          <a:p>
            <a:endParaRPr lang="en-GB" sz="3600" dirty="0">
              <a:latin typeface="Kinetic Letters" panose="00000500000000000000" pitchFamily="50" charset="0"/>
            </a:endParaRPr>
          </a:p>
          <a:p>
            <a:endParaRPr lang="en-GB" sz="3200" dirty="0">
              <a:latin typeface="Kinetic Letters" panose="00000500000000000000" pitchFamily="50" charset="0"/>
            </a:endParaRPr>
          </a:p>
        </p:txBody>
      </p:sp>
      <p:pic>
        <p:nvPicPr>
          <p:cNvPr id="4" name="Picture 3"/>
          <p:cNvPicPr>
            <a:picLocks noChangeAspect="1"/>
          </p:cNvPicPr>
          <p:nvPr/>
        </p:nvPicPr>
        <p:blipFill>
          <a:blip r:embed="rId2"/>
          <a:stretch>
            <a:fillRect/>
          </a:stretch>
        </p:blipFill>
        <p:spPr>
          <a:xfrm>
            <a:off x="7190534" y="3976914"/>
            <a:ext cx="4804616" cy="2690585"/>
          </a:xfrm>
          <a:prstGeom prst="rect">
            <a:avLst/>
          </a:prstGeom>
        </p:spPr>
      </p:pic>
    </p:spTree>
    <p:extLst>
      <p:ext uri="{BB962C8B-B14F-4D97-AF65-F5344CB8AC3E}">
        <p14:creationId xmlns:p14="http://schemas.microsoft.com/office/powerpoint/2010/main" val="37831041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3828" y="117693"/>
            <a:ext cx="6386285" cy="6001643"/>
          </a:xfrm>
          <a:prstGeom prst="rect">
            <a:avLst/>
          </a:prstGeom>
        </p:spPr>
        <p:txBody>
          <a:bodyPr wrap="square">
            <a:spAutoFit/>
          </a:bodyPr>
          <a:lstStyle/>
          <a:p>
            <a:r>
              <a:rPr lang="en-GB" sz="4800" dirty="0">
                <a:latin typeface="Kinetic Letters" panose="00000500000000000000" pitchFamily="50" charset="0"/>
              </a:rPr>
              <a:t>Like </a:t>
            </a:r>
            <a:r>
              <a:rPr lang="en-GB" sz="4800" dirty="0" err="1">
                <a:latin typeface="Kinetic Letters" panose="00000500000000000000" pitchFamily="50" charset="0"/>
              </a:rPr>
              <a:t>ChatGPT</a:t>
            </a:r>
            <a:r>
              <a:rPr lang="en-GB" sz="4800" dirty="0">
                <a:latin typeface="Kinetic Letters" panose="00000500000000000000" pitchFamily="50" charset="0"/>
              </a:rPr>
              <a:t>, it can also provide more detailed answers like the solution to a Maths problem. </a:t>
            </a:r>
            <a:endParaRPr lang="en-GB" sz="4800" dirty="0" smtClean="0">
              <a:latin typeface="Kinetic Letters" panose="00000500000000000000" pitchFamily="50" charset="0"/>
            </a:endParaRPr>
          </a:p>
          <a:p>
            <a:endParaRPr lang="en-GB" sz="4800" dirty="0">
              <a:latin typeface="Kinetic Letters" panose="00000500000000000000" pitchFamily="50" charset="0"/>
            </a:endParaRPr>
          </a:p>
          <a:p>
            <a:r>
              <a:rPr lang="en-GB" sz="4800" dirty="0" smtClean="0">
                <a:latin typeface="Kinetic Letters" panose="00000500000000000000" pitchFamily="50" charset="0"/>
              </a:rPr>
              <a:t>With </a:t>
            </a:r>
            <a:r>
              <a:rPr lang="en-GB" sz="4800" dirty="0">
                <a:latin typeface="Kinetic Letters" panose="00000500000000000000" pitchFamily="50" charset="0"/>
              </a:rPr>
              <a:t>any AI tool, it’s important that children understand appropriate and inappropriate ways to use it to support skill-building.</a:t>
            </a:r>
          </a:p>
        </p:txBody>
      </p:sp>
      <p:pic>
        <p:nvPicPr>
          <p:cNvPr id="3" name="Picture 2"/>
          <p:cNvPicPr>
            <a:picLocks noChangeAspect="1"/>
          </p:cNvPicPr>
          <p:nvPr/>
        </p:nvPicPr>
        <p:blipFill>
          <a:blip r:embed="rId2"/>
          <a:stretch>
            <a:fillRect/>
          </a:stretch>
        </p:blipFill>
        <p:spPr>
          <a:xfrm>
            <a:off x="6900752" y="3280229"/>
            <a:ext cx="5120143" cy="3410675"/>
          </a:xfrm>
          <a:prstGeom prst="rect">
            <a:avLst/>
          </a:prstGeom>
        </p:spPr>
      </p:pic>
    </p:spTree>
    <p:extLst>
      <p:ext uri="{BB962C8B-B14F-4D97-AF65-F5344CB8AC3E}">
        <p14:creationId xmlns:p14="http://schemas.microsoft.com/office/powerpoint/2010/main" val="39485919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3167" y="117693"/>
            <a:ext cx="9553259" cy="4524315"/>
          </a:xfrm>
          <a:prstGeom prst="rect">
            <a:avLst/>
          </a:prstGeom>
        </p:spPr>
        <p:txBody>
          <a:bodyPr wrap="square">
            <a:spAutoFit/>
          </a:bodyPr>
          <a:lstStyle/>
          <a:p>
            <a:r>
              <a:rPr lang="en-GB" sz="3600" u="sng" dirty="0">
                <a:latin typeface="Kinetic Letters" panose="00000500000000000000" pitchFamily="50" charset="0"/>
              </a:rPr>
              <a:t>What data does My AI collect</a:t>
            </a:r>
            <a:r>
              <a:rPr lang="en-GB" sz="3600" u="sng" dirty="0" smtClean="0">
                <a:latin typeface="Kinetic Letters" panose="00000500000000000000" pitchFamily="50" charset="0"/>
              </a:rPr>
              <a:t>?</a:t>
            </a:r>
          </a:p>
          <a:p>
            <a:endParaRPr lang="en-GB" sz="3600" u="sng" dirty="0">
              <a:latin typeface="Kinetic Letters" panose="00000500000000000000" pitchFamily="50" charset="0"/>
            </a:endParaRPr>
          </a:p>
          <a:p>
            <a:r>
              <a:rPr lang="en-GB" sz="3600" dirty="0">
                <a:latin typeface="Kinetic Letters" panose="00000500000000000000" pitchFamily="50" charset="0"/>
              </a:rPr>
              <a:t>Like </a:t>
            </a:r>
            <a:r>
              <a:rPr lang="en-GB" sz="3600" dirty="0" err="1">
                <a:latin typeface="Kinetic Letters" panose="00000500000000000000" pitchFamily="50" charset="0"/>
              </a:rPr>
              <a:t>ChatGPT</a:t>
            </a:r>
            <a:r>
              <a:rPr lang="en-GB" sz="3600" dirty="0">
                <a:latin typeface="Kinetic Letters" panose="00000500000000000000" pitchFamily="50" charset="0"/>
              </a:rPr>
              <a:t>, My AI collects data from conversations users have with it. If location is enabled, My AI can use that to help answer questions users ask it. If you share content like written messages or Snaps, My AI keeps that data as well. This helps it ‘learn’ facts about users to better answer questions.</a:t>
            </a:r>
          </a:p>
          <a:p>
            <a:endParaRPr lang="en-GB" sz="3600" dirty="0">
              <a:latin typeface="Kinetic Letters" panose="00000500000000000000" pitchFamily="50" charset="0"/>
            </a:endParaRPr>
          </a:p>
        </p:txBody>
      </p:sp>
      <p:pic>
        <p:nvPicPr>
          <p:cNvPr id="4" name="Picture 3"/>
          <p:cNvPicPr>
            <a:picLocks noChangeAspect="1"/>
          </p:cNvPicPr>
          <p:nvPr/>
        </p:nvPicPr>
        <p:blipFill>
          <a:blip r:embed="rId2"/>
          <a:stretch>
            <a:fillRect/>
          </a:stretch>
        </p:blipFill>
        <p:spPr>
          <a:xfrm>
            <a:off x="4107543" y="3536351"/>
            <a:ext cx="4609646" cy="3192607"/>
          </a:xfrm>
          <a:prstGeom prst="rect">
            <a:avLst/>
          </a:prstGeom>
        </p:spPr>
      </p:pic>
    </p:spTree>
    <p:extLst>
      <p:ext uri="{BB962C8B-B14F-4D97-AF65-F5344CB8AC3E}">
        <p14:creationId xmlns:p14="http://schemas.microsoft.com/office/powerpoint/2010/main" val="9440717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5771" y="143693"/>
            <a:ext cx="6096000" cy="5078313"/>
          </a:xfrm>
          <a:prstGeom prst="rect">
            <a:avLst/>
          </a:prstGeom>
        </p:spPr>
        <p:txBody>
          <a:bodyPr>
            <a:spAutoFit/>
          </a:bodyPr>
          <a:lstStyle/>
          <a:p>
            <a:r>
              <a:rPr lang="en-GB" sz="3600" dirty="0">
                <a:latin typeface="Kinetic Letters" panose="00000500000000000000" pitchFamily="50" charset="0"/>
              </a:rPr>
              <a:t>According to the Snapchat’s Help Centre, users should avoid sharing confidential or sensitive information with My AI. </a:t>
            </a:r>
            <a:endParaRPr lang="en-GB" sz="3600" dirty="0" smtClean="0">
              <a:latin typeface="Kinetic Letters" panose="00000500000000000000" pitchFamily="50" charset="0"/>
            </a:endParaRPr>
          </a:p>
          <a:p>
            <a:endParaRPr lang="en-GB" sz="3600" dirty="0">
              <a:latin typeface="Kinetic Letters" panose="00000500000000000000" pitchFamily="50" charset="0"/>
            </a:endParaRPr>
          </a:p>
          <a:p>
            <a:r>
              <a:rPr lang="en-GB" sz="3600" dirty="0" smtClean="0">
                <a:latin typeface="Kinetic Letters" panose="00000500000000000000" pitchFamily="50" charset="0"/>
              </a:rPr>
              <a:t>Additionally</a:t>
            </a:r>
            <a:r>
              <a:rPr lang="en-GB" sz="3600" dirty="0">
                <a:latin typeface="Kinetic Letters" panose="00000500000000000000" pitchFamily="50" charset="0"/>
              </a:rPr>
              <a:t>, it is against the rules to ask My AI to generate harmful content such as that which promotes violence, self-harm, human trafficking or any content that goes against the Community Guidelines.</a:t>
            </a:r>
          </a:p>
        </p:txBody>
      </p:sp>
      <p:pic>
        <p:nvPicPr>
          <p:cNvPr id="5" name="Picture 4"/>
          <p:cNvPicPr>
            <a:picLocks noChangeAspect="1"/>
          </p:cNvPicPr>
          <p:nvPr/>
        </p:nvPicPr>
        <p:blipFill>
          <a:blip r:embed="rId2"/>
          <a:stretch>
            <a:fillRect/>
          </a:stretch>
        </p:blipFill>
        <p:spPr>
          <a:xfrm rot="20356815">
            <a:off x="5030390" y="3924585"/>
            <a:ext cx="4694482" cy="2325167"/>
          </a:xfrm>
          <a:prstGeom prst="rect">
            <a:avLst/>
          </a:prstGeom>
        </p:spPr>
      </p:pic>
    </p:spTree>
    <p:extLst>
      <p:ext uri="{BB962C8B-B14F-4D97-AF65-F5344CB8AC3E}">
        <p14:creationId xmlns:p14="http://schemas.microsoft.com/office/powerpoint/2010/main" val="10540097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4103" y="0"/>
            <a:ext cx="9610554" cy="5078313"/>
          </a:xfrm>
          <a:prstGeom prst="rect">
            <a:avLst/>
          </a:prstGeom>
        </p:spPr>
        <p:txBody>
          <a:bodyPr wrap="square">
            <a:spAutoFit/>
          </a:bodyPr>
          <a:lstStyle/>
          <a:p>
            <a:r>
              <a:rPr lang="en-GB" sz="3600" b="1" dirty="0">
                <a:latin typeface="Kinetic Letters" panose="00000500000000000000" pitchFamily="50" charset="0"/>
              </a:rPr>
              <a:t>How do I delete data from My AI</a:t>
            </a:r>
            <a:r>
              <a:rPr lang="en-GB" sz="3600" b="1" dirty="0" smtClean="0">
                <a:latin typeface="Kinetic Letters" panose="00000500000000000000" pitchFamily="50" charset="0"/>
              </a:rPr>
              <a:t>?</a:t>
            </a:r>
          </a:p>
          <a:p>
            <a:endParaRPr lang="en-GB" sz="3600" b="1" dirty="0">
              <a:latin typeface="Kinetic Letters" panose="00000500000000000000" pitchFamily="50" charset="0"/>
            </a:endParaRPr>
          </a:p>
          <a:p>
            <a:r>
              <a:rPr lang="en-GB" sz="3600" dirty="0">
                <a:latin typeface="Kinetic Letters" panose="00000500000000000000" pitchFamily="50" charset="0"/>
              </a:rPr>
              <a:t>If your teen regularly uses My AI, it’s a good idea to get in the habit of routinely </a:t>
            </a:r>
            <a:r>
              <a:rPr lang="en-GB" sz="3600" b="1" dirty="0">
                <a:latin typeface="Kinetic Letters" panose="00000500000000000000" pitchFamily="50" charset="0"/>
                <a:hlinkClick r:id="rId2"/>
              </a:rPr>
              <a:t>deleting their data</a:t>
            </a:r>
            <a:r>
              <a:rPr lang="en-GB" sz="3600" dirty="0">
                <a:latin typeface="Kinetic Letters" panose="00000500000000000000" pitchFamily="50" charset="0"/>
              </a:rPr>
              <a:t>. You can do this by going to their account Privacy Controls in their Settings, selecting ‘Clear Data’ and then choosing ‘Clear My AI Data</a:t>
            </a:r>
            <a:r>
              <a:rPr lang="en-GB" sz="3600" dirty="0" smtClean="0">
                <a:latin typeface="Kinetic Letters" panose="00000500000000000000" pitchFamily="50" charset="0"/>
              </a:rPr>
              <a:t>.’</a:t>
            </a:r>
          </a:p>
          <a:p>
            <a:r>
              <a:rPr lang="en-GB" sz="3600" dirty="0">
                <a:latin typeface="Kinetic Letters" panose="00000500000000000000" pitchFamily="50" charset="0"/>
              </a:rPr>
              <a:t/>
            </a:r>
            <a:br>
              <a:rPr lang="en-GB" sz="3600" dirty="0">
                <a:latin typeface="Kinetic Letters" panose="00000500000000000000" pitchFamily="50" charset="0"/>
              </a:rPr>
            </a:br>
            <a:r>
              <a:rPr lang="en-GB" sz="3600" dirty="0">
                <a:latin typeface="Kinetic Letters" panose="00000500000000000000" pitchFamily="50" charset="0"/>
              </a:rPr>
              <a:t>Additionally, make sure you talk to your teen about what is and is not okay to share with artificial intelligence like My AI</a:t>
            </a:r>
            <a:r>
              <a:rPr lang="en-GB" sz="3600" dirty="0" smtClean="0">
                <a:latin typeface="Kinetic Letters" panose="00000500000000000000" pitchFamily="50" charset="0"/>
              </a:rPr>
              <a:t>.</a:t>
            </a:r>
            <a:endParaRPr lang="en-GB" sz="3600" dirty="0">
              <a:latin typeface="Kinetic Letters" panose="00000500000000000000" pitchFamily="50" charset="0"/>
            </a:endParaRPr>
          </a:p>
        </p:txBody>
      </p:sp>
    </p:spTree>
    <p:extLst>
      <p:ext uri="{BB962C8B-B14F-4D97-AF65-F5344CB8AC3E}">
        <p14:creationId xmlns:p14="http://schemas.microsoft.com/office/powerpoint/2010/main" val="38001990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9168" y="274178"/>
            <a:ext cx="10900229" cy="4154984"/>
          </a:xfrm>
          <a:prstGeom prst="rect">
            <a:avLst/>
          </a:prstGeom>
        </p:spPr>
        <p:txBody>
          <a:bodyPr wrap="square">
            <a:spAutoFit/>
          </a:bodyPr>
          <a:lstStyle/>
          <a:p>
            <a:r>
              <a:rPr lang="en-GB" sz="4400" b="1" u="sng" dirty="0">
                <a:latin typeface="Kinetic Letters" panose="00000500000000000000" pitchFamily="50" charset="0"/>
              </a:rPr>
              <a:t>Risks and </a:t>
            </a:r>
            <a:r>
              <a:rPr lang="en-GB" sz="4400" b="1" u="sng" dirty="0" smtClean="0">
                <a:latin typeface="Kinetic Letters" panose="00000500000000000000" pitchFamily="50" charset="0"/>
              </a:rPr>
              <a:t>benefits</a:t>
            </a:r>
          </a:p>
          <a:p>
            <a:endParaRPr lang="en-GB" sz="4400" b="1" dirty="0">
              <a:latin typeface="Kinetic Letters" panose="00000500000000000000" pitchFamily="50" charset="0"/>
            </a:endParaRPr>
          </a:p>
          <a:p>
            <a:r>
              <a:rPr lang="en-GB" sz="4400" dirty="0">
                <a:latin typeface="Kinetic Letters" panose="00000500000000000000" pitchFamily="50" charset="0"/>
              </a:rPr>
              <a:t>If your </a:t>
            </a:r>
            <a:r>
              <a:rPr lang="en-GB" sz="4400" dirty="0" smtClean="0">
                <a:latin typeface="Kinetic Letters" panose="00000500000000000000" pitchFamily="50" charset="0"/>
              </a:rPr>
              <a:t>child</a:t>
            </a:r>
            <a:r>
              <a:rPr lang="en-GB" sz="4400" dirty="0" smtClean="0">
                <a:latin typeface="Kinetic Letters" panose="00000500000000000000" pitchFamily="50" charset="0"/>
              </a:rPr>
              <a:t> </a:t>
            </a:r>
            <a:r>
              <a:rPr lang="en-GB" sz="4400" dirty="0">
                <a:latin typeface="Kinetic Letters" panose="00000500000000000000" pitchFamily="50" charset="0"/>
              </a:rPr>
              <a:t>uses Snapchat, it’s important to understand both the potential risks and benefits. However, these might not apply to all young people, so it’s important to consider your individual child’s maturity, online experience and critical thinking skills.</a:t>
            </a:r>
          </a:p>
        </p:txBody>
      </p:sp>
    </p:spTree>
    <p:extLst>
      <p:ext uri="{BB962C8B-B14F-4D97-AF65-F5344CB8AC3E}">
        <p14:creationId xmlns:p14="http://schemas.microsoft.com/office/powerpoint/2010/main" val="37592031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3981" y="157414"/>
            <a:ext cx="11355232" cy="6494085"/>
          </a:xfrm>
          <a:prstGeom prst="rect">
            <a:avLst/>
          </a:prstGeom>
        </p:spPr>
        <p:txBody>
          <a:bodyPr wrap="square">
            <a:spAutoFit/>
          </a:bodyPr>
          <a:lstStyle/>
          <a:p>
            <a:r>
              <a:rPr lang="en-GB" sz="3200" u="sng" dirty="0">
                <a:latin typeface="Kinetic Letters" panose="00000500000000000000" pitchFamily="50" charset="0"/>
              </a:rPr>
              <a:t>Snapchat risks</a:t>
            </a:r>
          </a:p>
          <a:p>
            <a:r>
              <a:rPr lang="en-GB" sz="3200" dirty="0">
                <a:latin typeface="Kinetic Letters" panose="00000500000000000000" pitchFamily="50" charset="0"/>
              </a:rPr>
              <a:t>Similar to other social media platforms, common risks on Snapchat include:</a:t>
            </a:r>
          </a:p>
          <a:p>
            <a:endParaRPr lang="en-GB" sz="3200" dirty="0">
              <a:latin typeface="Kinetic Letters" panose="00000500000000000000" pitchFamily="50" charset="0"/>
            </a:endParaRPr>
          </a:p>
          <a:p>
            <a:pPr marL="457200" indent="-457200">
              <a:buFont typeface="Arial" panose="020B0604020202020204" pitchFamily="34" charset="0"/>
              <a:buChar char="•"/>
            </a:pPr>
            <a:r>
              <a:rPr lang="en-GB" sz="3200" dirty="0">
                <a:latin typeface="Kinetic Letters" panose="00000500000000000000" pitchFamily="50" charset="0"/>
              </a:rPr>
              <a:t>contact from potentially harmful strangers</a:t>
            </a:r>
          </a:p>
          <a:p>
            <a:pPr marL="457200" indent="-457200">
              <a:buFont typeface="Arial" panose="020B0604020202020204" pitchFamily="34" charset="0"/>
              <a:buChar char="•"/>
            </a:pPr>
            <a:r>
              <a:rPr lang="en-GB" sz="3200" dirty="0">
                <a:latin typeface="Kinetic Letters" panose="00000500000000000000" pitchFamily="50" charset="0"/>
              </a:rPr>
              <a:t>seeing inappropriate content</a:t>
            </a:r>
          </a:p>
          <a:p>
            <a:pPr marL="457200" indent="-457200">
              <a:buFont typeface="Arial" panose="020B0604020202020204" pitchFamily="34" charset="0"/>
              <a:buChar char="•"/>
            </a:pPr>
            <a:r>
              <a:rPr lang="en-GB" sz="3200" dirty="0">
                <a:latin typeface="Kinetic Letters" panose="00000500000000000000" pitchFamily="50" charset="0"/>
              </a:rPr>
              <a:t>endless scrolling (or ‘doom scrolling’)</a:t>
            </a:r>
          </a:p>
          <a:p>
            <a:pPr marL="457200" indent="-457200">
              <a:buFont typeface="Arial" panose="020B0604020202020204" pitchFamily="34" charset="0"/>
              <a:buChar char="•"/>
            </a:pPr>
            <a:r>
              <a:rPr lang="en-GB" sz="3200" dirty="0">
                <a:latin typeface="Kinetic Letters" panose="00000500000000000000" pitchFamily="50" charset="0"/>
              </a:rPr>
              <a:t>bullying, harassment or hate from both friends and strangers</a:t>
            </a:r>
          </a:p>
          <a:p>
            <a:pPr marL="457200" indent="-457200">
              <a:buFont typeface="Arial" panose="020B0604020202020204" pitchFamily="34" charset="0"/>
              <a:buChar char="•"/>
            </a:pPr>
            <a:r>
              <a:rPr lang="en-GB" sz="3200" dirty="0">
                <a:latin typeface="Kinetic Letters" panose="00000500000000000000" pitchFamily="50" charset="0"/>
              </a:rPr>
              <a:t>disappearing messages, which can make it hard to collect evidence in cases of bullying or similar behaviours.</a:t>
            </a:r>
          </a:p>
          <a:p>
            <a:endParaRPr lang="en-GB" sz="3200" dirty="0" smtClean="0">
              <a:latin typeface="Kinetic Letters" panose="00000500000000000000" pitchFamily="50" charset="0"/>
            </a:endParaRPr>
          </a:p>
          <a:p>
            <a:r>
              <a:rPr lang="en-GB" sz="3200" dirty="0" smtClean="0">
                <a:latin typeface="Kinetic Letters" panose="00000500000000000000" pitchFamily="50" charset="0"/>
              </a:rPr>
              <a:t>Snapchat </a:t>
            </a:r>
            <a:r>
              <a:rPr lang="en-GB" sz="3200" dirty="0">
                <a:latin typeface="Kinetic Letters" panose="00000500000000000000" pitchFamily="50" charset="0"/>
              </a:rPr>
              <a:t>has its own Community Guidelines to help users stay safe. Inappropriate content, bullying and more are not allowed on the platform. However, if your child does see something upsetting, they should report it in-app.</a:t>
            </a:r>
          </a:p>
        </p:txBody>
      </p:sp>
    </p:spTree>
    <p:extLst>
      <p:ext uri="{BB962C8B-B14F-4D97-AF65-F5344CB8AC3E}">
        <p14:creationId xmlns:p14="http://schemas.microsoft.com/office/powerpoint/2010/main" val="40154094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5974" y="0"/>
            <a:ext cx="11179278" cy="6740307"/>
          </a:xfrm>
          <a:prstGeom prst="rect">
            <a:avLst/>
          </a:prstGeom>
        </p:spPr>
        <p:txBody>
          <a:bodyPr wrap="square">
            <a:spAutoFit/>
          </a:bodyPr>
          <a:lstStyle/>
          <a:p>
            <a:r>
              <a:rPr lang="en-GB" sz="3600" u="sng" dirty="0">
                <a:latin typeface="Kinetic Letters" panose="00000500000000000000" pitchFamily="50" charset="0"/>
              </a:rPr>
              <a:t>Snapchat </a:t>
            </a:r>
            <a:r>
              <a:rPr lang="en-GB" sz="3600" u="sng" dirty="0" smtClean="0">
                <a:latin typeface="Kinetic Letters" panose="00000500000000000000" pitchFamily="50" charset="0"/>
              </a:rPr>
              <a:t>benefits</a:t>
            </a:r>
            <a:endParaRPr lang="en-GB" sz="3600" u="sng" dirty="0">
              <a:latin typeface="Kinetic Letters" panose="00000500000000000000" pitchFamily="50" charset="0"/>
            </a:endParaRPr>
          </a:p>
          <a:p>
            <a:r>
              <a:rPr lang="en-GB" sz="3600" dirty="0">
                <a:latin typeface="Kinetic Letters" panose="00000500000000000000" pitchFamily="50" charset="0"/>
              </a:rPr>
              <a:t>Social media is a large part of teens’ lives, and apps like Snapchat can help support important aspects. Some benefits include</a:t>
            </a:r>
            <a:r>
              <a:rPr lang="en-GB" sz="3600" dirty="0" smtClean="0">
                <a:latin typeface="Kinetic Letters" panose="00000500000000000000" pitchFamily="50" charset="0"/>
              </a:rPr>
              <a:t>:</a:t>
            </a:r>
            <a:endParaRPr lang="en-GB" sz="3600" dirty="0">
              <a:latin typeface="Kinetic Letters" panose="00000500000000000000" pitchFamily="50" charset="0"/>
            </a:endParaRPr>
          </a:p>
          <a:p>
            <a:pPr marL="571500" indent="-571500">
              <a:buFont typeface="Arial" panose="020B0604020202020204" pitchFamily="34" charset="0"/>
              <a:buChar char="•"/>
            </a:pPr>
            <a:r>
              <a:rPr lang="en-GB" sz="3600" dirty="0">
                <a:latin typeface="Kinetic Letters" panose="00000500000000000000" pitchFamily="50" charset="0"/>
              </a:rPr>
              <a:t>a variety of ways to connect with friends</a:t>
            </a:r>
          </a:p>
          <a:p>
            <a:pPr marL="571500" indent="-571500">
              <a:buFont typeface="Arial" panose="020B0604020202020204" pitchFamily="34" charset="0"/>
              <a:buChar char="•"/>
            </a:pPr>
            <a:r>
              <a:rPr lang="en-GB" sz="3600" dirty="0">
                <a:latin typeface="Kinetic Letters" panose="00000500000000000000" pitchFamily="50" charset="0"/>
              </a:rPr>
              <a:t>creative tools to have fun with friends such as different filters, </a:t>
            </a:r>
            <a:endParaRPr lang="en-GB" sz="3600" dirty="0" smtClean="0">
              <a:latin typeface="Kinetic Letters" panose="00000500000000000000" pitchFamily="50" charset="0"/>
            </a:endParaRPr>
          </a:p>
          <a:p>
            <a:pPr marL="571500" indent="-571500">
              <a:buFont typeface="Arial" panose="020B0604020202020204" pitchFamily="34" charset="0"/>
              <a:buChar char="•"/>
            </a:pPr>
            <a:r>
              <a:rPr lang="en-GB" sz="3600" dirty="0" smtClean="0">
                <a:latin typeface="Kinetic Letters" panose="00000500000000000000" pitchFamily="50" charset="0"/>
              </a:rPr>
              <a:t>AI</a:t>
            </a:r>
          </a:p>
          <a:p>
            <a:pPr marL="571500" indent="-571500">
              <a:buFont typeface="Arial" panose="020B0604020202020204" pitchFamily="34" charset="0"/>
              <a:buChar char="•"/>
            </a:pPr>
            <a:r>
              <a:rPr lang="en-GB" sz="3600" dirty="0" smtClean="0">
                <a:latin typeface="Kinetic Letters" panose="00000500000000000000" pitchFamily="50" charset="0"/>
              </a:rPr>
              <a:t>messaging </a:t>
            </a:r>
            <a:r>
              <a:rPr lang="en-GB" sz="3600" dirty="0">
                <a:latin typeface="Kinetic Letters" panose="00000500000000000000" pitchFamily="50" charset="0"/>
              </a:rPr>
              <a:t>features to help some teens develop social skills or find connection with others. </a:t>
            </a:r>
            <a:endParaRPr lang="en-GB" sz="3600" dirty="0" smtClean="0">
              <a:latin typeface="Kinetic Letters" panose="00000500000000000000" pitchFamily="50" charset="0"/>
            </a:endParaRPr>
          </a:p>
          <a:p>
            <a:endParaRPr lang="en-GB" sz="3600" dirty="0" smtClean="0">
              <a:latin typeface="Kinetic Letters" panose="00000500000000000000" pitchFamily="50" charset="0"/>
            </a:endParaRPr>
          </a:p>
          <a:p>
            <a:r>
              <a:rPr lang="en-GB" sz="3600" dirty="0" smtClean="0">
                <a:latin typeface="Kinetic Letters" panose="00000500000000000000" pitchFamily="50" charset="0"/>
              </a:rPr>
              <a:t>This </a:t>
            </a:r>
            <a:r>
              <a:rPr lang="en-GB" sz="3600" dirty="0">
                <a:latin typeface="Kinetic Letters" panose="00000500000000000000" pitchFamily="50" charset="0"/>
              </a:rPr>
              <a:t>is especially beneficial for children who have additional learning needs such as autism and may struggle to communicate </a:t>
            </a:r>
            <a:r>
              <a:rPr lang="en-GB" sz="3600" dirty="0" smtClean="0">
                <a:latin typeface="Kinetic Letters" panose="00000500000000000000" pitchFamily="50" charset="0"/>
              </a:rPr>
              <a:t>offline a </a:t>
            </a:r>
            <a:r>
              <a:rPr lang="en-GB" sz="3600" dirty="0">
                <a:latin typeface="Kinetic Letters" panose="00000500000000000000" pitchFamily="50" charset="0"/>
              </a:rPr>
              <a:t>creative outlet to show off their personality and interests</a:t>
            </a:r>
          </a:p>
        </p:txBody>
      </p:sp>
    </p:spTree>
    <p:extLst>
      <p:ext uri="{BB962C8B-B14F-4D97-AF65-F5344CB8AC3E}">
        <p14:creationId xmlns:p14="http://schemas.microsoft.com/office/powerpoint/2010/main" val="384148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6047" y="172293"/>
            <a:ext cx="11006696" cy="6494085"/>
          </a:xfrm>
          <a:prstGeom prst="rect">
            <a:avLst/>
          </a:prstGeom>
          <a:solidFill>
            <a:schemeClr val="bg1"/>
          </a:solidFill>
        </p:spPr>
        <p:txBody>
          <a:bodyPr wrap="square">
            <a:spAutoFit/>
          </a:bodyPr>
          <a:lstStyle/>
          <a:p>
            <a:pPr algn="ctr"/>
            <a:r>
              <a:rPr lang="en-GB" sz="3200" u="sng" dirty="0">
                <a:latin typeface="Kinetic Letters" panose="00000500000000000000" pitchFamily="50" charset="0"/>
              </a:rPr>
              <a:t>What is Family Centre on Snapchat?</a:t>
            </a:r>
          </a:p>
          <a:p>
            <a:r>
              <a:rPr lang="en-GB" sz="3200" dirty="0">
                <a:latin typeface="Kinetic Letters" panose="00000500000000000000" pitchFamily="50" charset="0"/>
              </a:rPr>
              <a:t>Snapchat’s Family Centre is an in-app suite of parental controls to help parents and carers engage with their teens’ digital life. Monitoring who your teen talks to or setting content controls help prompt important conversations about online safety.</a:t>
            </a:r>
          </a:p>
          <a:p>
            <a:endParaRPr lang="en-GB" sz="3200" dirty="0">
              <a:latin typeface="Kinetic Letters" panose="00000500000000000000" pitchFamily="50" charset="0"/>
            </a:endParaRPr>
          </a:p>
          <a:p>
            <a:r>
              <a:rPr lang="en-GB" sz="3200" dirty="0">
                <a:latin typeface="Kinetic Letters" panose="00000500000000000000" pitchFamily="50" charset="0"/>
              </a:rPr>
              <a:t>Family Centre reflects the dynamics of offline relationships between parents and teens, where parents have insight into who their teens are spending time with, while still respecting teens’ privacy. On Family Centre, parents can also easily and confidentially report any concerns directly to Snapchat’s Trust and Safety teams, which work around the clock and around the globe to help keep users safe.</a:t>
            </a:r>
          </a:p>
          <a:p>
            <a:endParaRPr lang="en-GB" sz="3200" dirty="0">
              <a:latin typeface="Kinetic Letters" panose="00000500000000000000" pitchFamily="50" charset="0"/>
            </a:endParaRPr>
          </a:p>
          <a:p>
            <a:r>
              <a:rPr lang="en-GB" sz="3200" dirty="0">
                <a:latin typeface="Kinetic Letters" panose="00000500000000000000" pitchFamily="50" charset="0"/>
              </a:rPr>
              <a:t>To set up Family Centre, parents must have their own device with Snapchat installed as well as their own Snapchat account</a:t>
            </a:r>
          </a:p>
        </p:txBody>
      </p:sp>
    </p:spTree>
    <p:extLst>
      <p:ext uri="{BB962C8B-B14F-4D97-AF65-F5344CB8AC3E}">
        <p14:creationId xmlns:p14="http://schemas.microsoft.com/office/powerpoint/2010/main" val="24458426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40786" y="0"/>
            <a:ext cx="1678665" cy="646331"/>
          </a:xfrm>
          <a:prstGeom prst="rect">
            <a:avLst/>
          </a:prstGeom>
        </p:spPr>
        <p:txBody>
          <a:bodyPr wrap="none">
            <a:spAutoFit/>
          </a:bodyPr>
          <a:lstStyle/>
          <a:p>
            <a:r>
              <a:rPr lang="en-GB" sz="3600" u="sng" dirty="0" smtClean="0">
                <a:latin typeface="Kinetic Letters" panose="00000500000000000000" pitchFamily="50" charset="0"/>
              </a:rPr>
              <a:t>Alternatives</a:t>
            </a:r>
            <a:endParaRPr lang="en-GB" sz="3600" u="sng" dirty="0">
              <a:latin typeface="Kinetic Letters" panose="00000500000000000000" pitchFamily="50" charset="0"/>
            </a:endParaRPr>
          </a:p>
        </p:txBody>
      </p:sp>
      <p:sp>
        <p:nvSpPr>
          <p:cNvPr id="4" name="Rectangle 3"/>
          <p:cNvSpPr/>
          <p:nvPr/>
        </p:nvSpPr>
        <p:spPr>
          <a:xfrm>
            <a:off x="117987" y="497401"/>
            <a:ext cx="11621729" cy="6001643"/>
          </a:xfrm>
          <a:prstGeom prst="rect">
            <a:avLst/>
          </a:prstGeom>
        </p:spPr>
        <p:txBody>
          <a:bodyPr wrap="square">
            <a:spAutoFit/>
          </a:bodyPr>
          <a:lstStyle/>
          <a:p>
            <a:r>
              <a:rPr lang="en-GB" sz="3200" u="sng" dirty="0" err="1">
                <a:latin typeface="Kinetic Letters" panose="00000500000000000000" pitchFamily="50" charset="0"/>
              </a:rPr>
              <a:t>Zigazoo</a:t>
            </a:r>
            <a:endParaRPr lang="en-GB" sz="3200" u="sng" dirty="0">
              <a:latin typeface="Kinetic Letters" panose="00000500000000000000" pitchFamily="50" charset="0"/>
            </a:endParaRPr>
          </a:p>
          <a:p>
            <a:endParaRPr lang="en-GB" sz="3200" dirty="0">
              <a:latin typeface="Kinetic Letters" panose="00000500000000000000" pitchFamily="50" charset="0"/>
            </a:endParaRPr>
          </a:p>
          <a:p>
            <a:r>
              <a:rPr lang="en-GB" sz="3200" dirty="0" err="1">
                <a:latin typeface="Kinetic Letters" panose="00000500000000000000" pitchFamily="50" charset="0"/>
              </a:rPr>
              <a:t>Zigazoo</a:t>
            </a:r>
            <a:r>
              <a:rPr lang="en-GB" sz="3200" dirty="0">
                <a:latin typeface="Kinetic Letters" panose="00000500000000000000" pitchFamily="50" charset="0"/>
              </a:rPr>
              <a:t> is a social media app geared towards kids. It shares similarities with </a:t>
            </a:r>
            <a:r>
              <a:rPr lang="en-GB" sz="3200" dirty="0" err="1">
                <a:latin typeface="Kinetic Letters" panose="00000500000000000000" pitchFamily="50" charset="0"/>
              </a:rPr>
              <a:t>TikTok</a:t>
            </a:r>
            <a:r>
              <a:rPr lang="en-GB" sz="3200" dirty="0">
                <a:latin typeface="Kinetic Letters" panose="00000500000000000000" pitchFamily="50" charset="0"/>
              </a:rPr>
              <a:t> and lets users create short-form video content to share with others. It focuses on positive interactions with others and requires parent permission to access some features. There are also child-friendly challenges to inspire creative content.</a:t>
            </a:r>
          </a:p>
          <a:p>
            <a:endParaRPr lang="en-GB" sz="3200" dirty="0">
              <a:latin typeface="Kinetic Letters" panose="00000500000000000000" pitchFamily="50" charset="0"/>
            </a:endParaRPr>
          </a:p>
          <a:p>
            <a:r>
              <a:rPr lang="en-GB" sz="3200" u="sng" dirty="0">
                <a:latin typeface="Kinetic Letters" panose="00000500000000000000" pitchFamily="50" charset="0"/>
              </a:rPr>
              <a:t>Safety features</a:t>
            </a:r>
          </a:p>
          <a:p>
            <a:r>
              <a:rPr lang="en-GB" sz="3200" dirty="0">
                <a:latin typeface="Kinetic Letters" panose="00000500000000000000" pitchFamily="50" charset="0"/>
              </a:rPr>
              <a:t>Parents must sign up their child using their own email to verify children’s accounts.</a:t>
            </a:r>
          </a:p>
          <a:p>
            <a:r>
              <a:rPr lang="en-GB" sz="3200" dirty="0">
                <a:latin typeface="Kinetic Letters" panose="00000500000000000000" pitchFamily="50" charset="0"/>
              </a:rPr>
              <a:t>You can allow your child to join the global community, but you don’t have to. Instead, you can decide to keep their interactions local to their school and wider community.</a:t>
            </a:r>
          </a:p>
          <a:p>
            <a:r>
              <a:rPr lang="en-GB" sz="3200" dirty="0">
                <a:latin typeface="Kinetic Letters" panose="00000500000000000000" pitchFamily="50" charset="0"/>
              </a:rPr>
              <a:t>There are options to share privately or publicly.</a:t>
            </a:r>
          </a:p>
        </p:txBody>
      </p:sp>
    </p:spTree>
    <p:extLst>
      <p:ext uri="{BB962C8B-B14F-4D97-AF65-F5344CB8AC3E}">
        <p14:creationId xmlns:p14="http://schemas.microsoft.com/office/powerpoint/2010/main" val="22290657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6673" y="185361"/>
            <a:ext cx="10632385" cy="6247864"/>
          </a:xfrm>
          <a:prstGeom prst="rect">
            <a:avLst/>
          </a:prstGeom>
        </p:spPr>
        <p:txBody>
          <a:bodyPr wrap="square">
            <a:spAutoFit/>
          </a:bodyPr>
          <a:lstStyle/>
          <a:p>
            <a:r>
              <a:rPr lang="en-GB" sz="4000" u="sng" dirty="0" err="1">
                <a:latin typeface="Kinetic Letters" panose="00000500000000000000" pitchFamily="50" charset="0"/>
              </a:rPr>
              <a:t>Kinzoo</a:t>
            </a:r>
            <a:r>
              <a:rPr lang="en-GB" sz="4000" u="sng" dirty="0">
                <a:latin typeface="Kinetic Letters" panose="00000500000000000000" pitchFamily="50" charset="0"/>
              </a:rPr>
              <a:t> Messenger</a:t>
            </a:r>
          </a:p>
          <a:p>
            <a:r>
              <a:rPr lang="en-GB" sz="4000" dirty="0" err="1">
                <a:latin typeface="Kinetic Letters" panose="00000500000000000000" pitchFamily="50" charset="0"/>
              </a:rPr>
              <a:t>Kinzoo</a:t>
            </a:r>
            <a:r>
              <a:rPr lang="en-GB" sz="4000" dirty="0">
                <a:latin typeface="Kinetic Letters" panose="00000500000000000000" pitchFamily="50" charset="0"/>
              </a:rPr>
              <a:t> Messenger is a family- and child-friendly messaging app that uses </a:t>
            </a:r>
            <a:r>
              <a:rPr lang="en-GB" sz="4000" dirty="0" err="1">
                <a:latin typeface="Kinetic Letters" panose="00000500000000000000" pitchFamily="50" charset="0"/>
              </a:rPr>
              <a:t>wifi</a:t>
            </a:r>
            <a:r>
              <a:rPr lang="en-GB" sz="4000" dirty="0">
                <a:latin typeface="Kinetic Letters" panose="00000500000000000000" pitchFamily="50" charset="0"/>
              </a:rPr>
              <a:t> rather than a mobile number. It lets users make video calls and share pictures, text and videos with chosen family and friends.</a:t>
            </a:r>
          </a:p>
          <a:p>
            <a:endParaRPr lang="en-GB" sz="4000" dirty="0">
              <a:latin typeface="Kinetic Letters" panose="00000500000000000000" pitchFamily="50" charset="0"/>
            </a:endParaRPr>
          </a:p>
          <a:p>
            <a:r>
              <a:rPr lang="en-GB" sz="4000" u="sng" dirty="0">
                <a:latin typeface="Kinetic Letters" panose="00000500000000000000" pitchFamily="50" charset="0"/>
              </a:rPr>
              <a:t>Safety features</a:t>
            </a:r>
          </a:p>
          <a:p>
            <a:r>
              <a:rPr lang="en-GB" sz="4000" dirty="0">
                <a:latin typeface="Kinetic Letters" panose="00000500000000000000" pitchFamily="50" charset="0"/>
              </a:rPr>
              <a:t>It does not use persuasive design to keep children using the app, which can help children take breaks.</a:t>
            </a:r>
          </a:p>
          <a:p>
            <a:r>
              <a:rPr lang="en-GB" sz="4000" dirty="0">
                <a:latin typeface="Kinetic Letters" panose="00000500000000000000" pitchFamily="50" charset="0"/>
              </a:rPr>
              <a:t>The community is limited to your child’s family and friends rather than a global community.</a:t>
            </a:r>
            <a:endParaRPr lang="en-GB" dirty="0"/>
          </a:p>
        </p:txBody>
      </p:sp>
    </p:spTree>
    <p:extLst>
      <p:ext uri="{BB962C8B-B14F-4D97-AF65-F5344CB8AC3E}">
        <p14:creationId xmlns:p14="http://schemas.microsoft.com/office/powerpoint/2010/main" val="39429986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14057" y="1248228"/>
            <a:ext cx="4969630" cy="4154984"/>
          </a:xfrm>
          <a:prstGeom prst="rect">
            <a:avLst/>
          </a:prstGeom>
          <a:noFill/>
        </p:spPr>
        <p:txBody>
          <a:bodyPr wrap="none" rtlCol="0">
            <a:spAutoFit/>
          </a:bodyPr>
          <a:lstStyle/>
          <a:p>
            <a:r>
              <a:rPr lang="en-GB" sz="8800" dirty="0" smtClean="0">
                <a:latin typeface="Kinetic Letters" panose="00000500000000000000" pitchFamily="50" charset="0"/>
              </a:rPr>
              <a:t>Thank you!</a:t>
            </a:r>
          </a:p>
          <a:p>
            <a:endParaRPr lang="en-GB" sz="8800" dirty="0">
              <a:latin typeface="Kinetic Letters" panose="00000500000000000000" pitchFamily="50" charset="0"/>
            </a:endParaRPr>
          </a:p>
          <a:p>
            <a:r>
              <a:rPr lang="en-GB" sz="8800" dirty="0" smtClean="0">
                <a:latin typeface="Kinetic Letters" panose="00000500000000000000" pitchFamily="50" charset="0"/>
              </a:rPr>
              <a:t>Any questions?</a:t>
            </a:r>
            <a:endParaRPr lang="en-GB" sz="8800" dirty="0">
              <a:latin typeface="Kinetic Letters" panose="00000500000000000000" pitchFamily="50" charset="0"/>
            </a:endParaRPr>
          </a:p>
        </p:txBody>
      </p:sp>
    </p:spTree>
    <p:extLst>
      <p:ext uri="{BB962C8B-B14F-4D97-AF65-F5344CB8AC3E}">
        <p14:creationId xmlns:p14="http://schemas.microsoft.com/office/powerpoint/2010/main" val="2066963362"/>
      </p:ext>
    </p:extLst>
  </p:cSld>
  <p:clrMapOvr>
    <a:masterClrMapping/>
  </p:clrMapOvr>
</p:sld>
</file>

<file path=ppt/theme/theme1.xml><?xml version="1.0" encoding="utf-8"?>
<a:theme xmlns:a="http://schemas.openxmlformats.org/drawingml/2006/main" name="Facet">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1963</TotalTime>
  <Words>1322</Words>
  <Application>Microsoft Office PowerPoint</Application>
  <PresentationFormat>Widescreen</PresentationFormat>
  <Paragraphs>102</Paragraphs>
  <Slides>22</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Kinetic Letters</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Cotterill</dc:creator>
  <cp:lastModifiedBy>Andrew Cotterill</cp:lastModifiedBy>
  <cp:revision>35</cp:revision>
  <cp:lastPrinted>2025-03-28T13:50:46Z</cp:lastPrinted>
  <dcterms:created xsi:type="dcterms:W3CDTF">2024-09-13T13:34:10Z</dcterms:created>
  <dcterms:modified xsi:type="dcterms:W3CDTF">2025-03-28T14:41:06Z</dcterms:modified>
</cp:coreProperties>
</file>